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80" r:id="rId7"/>
    <p:sldId id="261" r:id="rId8"/>
    <p:sldId id="262" r:id="rId9"/>
    <p:sldId id="286" r:id="rId10"/>
    <p:sldId id="264" r:id="rId11"/>
    <p:sldId id="281" r:id="rId12"/>
    <p:sldId id="285" r:id="rId13"/>
    <p:sldId id="282" r:id="rId14"/>
    <p:sldId id="283" r:id="rId15"/>
    <p:sldId id="288" r:id="rId16"/>
    <p:sldId id="284" r:id="rId17"/>
    <p:sldId id="265" r:id="rId18"/>
    <p:sldId id="292" r:id="rId19"/>
    <p:sldId id="289" r:id="rId20"/>
    <p:sldId id="266" r:id="rId21"/>
    <p:sldId id="267" r:id="rId22"/>
    <p:sldId id="290" r:id="rId23"/>
    <p:sldId id="268" r:id="rId24"/>
    <p:sldId id="269" r:id="rId25"/>
    <p:sldId id="270" r:id="rId26"/>
    <p:sldId id="271" r:id="rId27"/>
    <p:sldId id="287" r:id="rId28"/>
    <p:sldId id="273" r:id="rId29"/>
    <p:sldId id="274" r:id="rId30"/>
    <p:sldId id="291" r:id="rId31"/>
    <p:sldId id="275" r:id="rId32"/>
    <p:sldId id="276" r:id="rId33"/>
    <p:sldId id="277" r:id="rId34"/>
    <p:sldId id="293" r:id="rId35"/>
    <p:sldId id="278" r:id="rId36"/>
    <p:sldId id="279" r:id="rId37"/>
    <p:sldId id="294" r:id="rId38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4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3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4F81CA-34F0-44F8-9BB9-C434719D4141}" type="doc">
      <dgm:prSet loTypeId="urn:microsoft.com/office/officeart/2005/8/layout/l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AR"/>
        </a:p>
      </dgm:t>
    </dgm:pt>
    <dgm:pt modelId="{8903E693-227C-4C76-9E78-1BE645BB5410}">
      <dgm:prSet/>
      <dgm:spPr/>
      <dgm:t>
        <a:bodyPr/>
        <a:lstStyle/>
        <a:p>
          <a:pPr rtl="0"/>
          <a:r>
            <a:rPr lang="es-AR" dirty="0" smtClean="0"/>
            <a:t>Incentivar</a:t>
          </a:r>
          <a:endParaRPr lang="es-AR" dirty="0"/>
        </a:p>
      </dgm:t>
    </dgm:pt>
    <dgm:pt modelId="{1A969CD9-B82C-46B9-8580-94344798CAD3}" type="parTrans" cxnId="{FCBB2209-5B51-49B7-A1BB-9794D74D22D3}">
      <dgm:prSet/>
      <dgm:spPr/>
      <dgm:t>
        <a:bodyPr/>
        <a:lstStyle/>
        <a:p>
          <a:endParaRPr lang="es-AR"/>
        </a:p>
      </dgm:t>
    </dgm:pt>
    <dgm:pt modelId="{5F4508D7-E5E6-414B-B013-C69745A1AC7D}" type="sibTrans" cxnId="{FCBB2209-5B51-49B7-A1BB-9794D74D22D3}">
      <dgm:prSet/>
      <dgm:spPr/>
      <dgm:t>
        <a:bodyPr/>
        <a:lstStyle/>
        <a:p>
          <a:endParaRPr lang="es-AR"/>
        </a:p>
      </dgm:t>
    </dgm:pt>
    <dgm:pt modelId="{C736BC09-8528-4991-B545-08B7A4986C17}">
      <dgm:prSet/>
      <dgm:spPr/>
      <dgm:t>
        <a:bodyPr/>
        <a:lstStyle/>
        <a:p>
          <a:pPr rtl="0"/>
          <a:r>
            <a:rPr lang="es-AR" dirty="0" smtClean="0"/>
            <a:t>Publicitar</a:t>
          </a:r>
          <a:endParaRPr lang="es-AR" dirty="0"/>
        </a:p>
      </dgm:t>
    </dgm:pt>
    <dgm:pt modelId="{3FFC7CE8-62CA-4D2B-9087-6B3418F7D064}" type="parTrans" cxnId="{10FA32AB-7E47-4667-8793-023A7F1BDA75}">
      <dgm:prSet/>
      <dgm:spPr/>
      <dgm:t>
        <a:bodyPr/>
        <a:lstStyle/>
        <a:p>
          <a:endParaRPr lang="es-AR"/>
        </a:p>
      </dgm:t>
    </dgm:pt>
    <dgm:pt modelId="{9B56FF53-DAFB-43DA-A9F9-746034AB3828}" type="sibTrans" cxnId="{10FA32AB-7E47-4667-8793-023A7F1BDA75}">
      <dgm:prSet/>
      <dgm:spPr/>
      <dgm:t>
        <a:bodyPr/>
        <a:lstStyle/>
        <a:p>
          <a:endParaRPr lang="es-AR"/>
        </a:p>
      </dgm:t>
    </dgm:pt>
    <dgm:pt modelId="{F55BED0E-048A-4AA7-B4AD-58D8461EDAF8}">
      <dgm:prSet/>
      <dgm:spPr/>
      <dgm:t>
        <a:bodyPr/>
        <a:lstStyle/>
        <a:p>
          <a:pPr rtl="0"/>
          <a:r>
            <a:rPr lang="es-AR" dirty="0" smtClean="0"/>
            <a:t>Hacer cumplir</a:t>
          </a:r>
          <a:endParaRPr lang="es-AR" dirty="0"/>
        </a:p>
      </dgm:t>
    </dgm:pt>
    <dgm:pt modelId="{0A6B3F6D-2737-4263-A465-2D3F08CFD65F}" type="parTrans" cxnId="{05A81B45-B73D-4785-8666-DB96DD08B7C9}">
      <dgm:prSet/>
      <dgm:spPr/>
      <dgm:t>
        <a:bodyPr/>
        <a:lstStyle/>
        <a:p>
          <a:endParaRPr lang="es-AR"/>
        </a:p>
      </dgm:t>
    </dgm:pt>
    <dgm:pt modelId="{9253D045-5980-4DFB-9CDD-AEA5CB0A82BB}" type="sibTrans" cxnId="{05A81B45-B73D-4785-8666-DB96DD08B7C9}">
      <dgm:prSet/>
      <dgm:spPr/>
      <dgm:t>
        <a:bodyPr/>
        <a:lstStyle/>
        <a:p>
          <a:endParaRPr lang="es-AR"/>
        </a:p>
      </dgm:t>
    </dgm:pt>
    <dgm:pt modelId="{BA2C6245-24DA-4938-A3BD-73A903AF2CD0}">
      <dgm:prSet/>
      <dgm:spPr/>
      <dgm:t>
        <a:bodyPr/>
        <a:lstStyle/>
        <a:p>
          <a:pPr rtl="0"/>
          <a:r>
            <a:rPr lang="es-AR" dirty="0" smtClean="0"/>
            <a:t>Participar</a:t>
          </a:r>
          <a:endParaRPr lang="es-AR" dirty="0"/>
        </a:p>
      </dgm:t>
    </dgm:pt>
    <dgm:pt modelId="{30B1CD9E-B5FD-4C78-92F5-764DA34512C2}" type="parTrans" cxnId="{57BD9F4D-0022-4469-B401-F2A3CB892A92}">
      <dgm:prSet/>
      <dgm:spPr/>
      <dgm:t>
        <a:bodyPr/>
        <a:lstStyle/>
        <a:p>
          <a:endParaRPr lang="es-AR"/>
        </a:p>
      </dgm:t>
    </dgm:pt>
    <dgm:pt modelId="{A633CFF5-6561-43A2-8271-8388F6C9980F}" type="sibTrans" cxnId="{57BD9F4D-0022-4469-B401-F2A3CB892A92}">
      <dgm:prSet/>
      <dgm:spPr/>
      <dgm:t>
        <a:bodyPr/>
        <a:lstStyle/>
        <a:p>
          <a:endParaRPr lang="es-AR"/>
        </a:p>
      </dgm:t>
    </dgm:pt>
    <dgm:pt modelId="{37747301-C909-4E27-9DBE-81112F726EE4}">
      <dgm:prSet/>
      <dgm:spPr/>
      <dgm:t>
        <a:bodyPr/>
        <a:lstStyle/>
        <a:p>
          <a:pPr rtl="0"/>
          <a:r>
            <a:rPr lang="es-AR" dirty="0" smtClean="0"/>
            <a:t>a la afiliación fomentando la participación activa de los trabajadores en la vida interna del gremio.</a:t>
          </a:r>
          <a:endParaRPr lang="es-AR" dirty="0"/>
        </a:p>
      </dgm:t>
    </dgm:pt>
    <dgm:pt modelId="{1C27C75C-C04F-4FF9-BD7C-D21C6BB3CE1A}" type="parTrans" cxnId="{04A6D2CA-608D-4CC7-8741-2570968D89C4}">
      <dgm:prSet/>
      <dgm:spPr/>
      <dgm:t>
        <a:bodyPr/>
        <a:lstStyle/>
        <a:p>
          <a:endParaRPr lang="es-AR"/>
        </a:p>
      </dgm:t>
    </dgm:pt>
    <dgm:pt modelId="{5243F3BE-9BCE-4AF5-902D-699E1EB2B4E7}" type="sibTrans" cxnId="{04A6D2CA-608D-4CC7-8741-2570968D89C4}">
      <dgm:prSet/>
      <dgm:spPr/>
      <dgm:t>
        <a:bodyPr/>
        <a:lstStyle/>
        <a:p>
          <a:endParaRPr lang="es-AR"/>
        </a:p>
      </dgm:t>
    </dgm:pt>
    <dgm:pt modelId="{D5C8B5D6-ECF0-4784-A02B-BA87208FC5BD}">
      <dgm:prSet/>
      <dgm:spPr/>
      <dgm:t>
        <a:bodyPr/>
        <a:lstStyle/>
        <a:p>
          <a:pPr rtl="0"/>
          <a:r>
            <a:rPr lang="es-AR" dirty="0" smtClean="0"/>
            <a:t>los servicios y beneficios brindados por la institución.</a:t>
          </a:r>
          <a:endParaRPr lang="es-AR" dirty="0"/>
        </a:p>
      </dgm:t>
    </dgm:pt>
    <dgm:pt modelId="{DBBA0441-80DF-4618-83B8-FCCADA58BB36}" type="parTrans" cxnId="{E3F71F4B-47C5-40A0-A106-A61C676A7DFA}">
      <dgm:prSet/>
      <dgm:spPr/>
      <dgm:t>
        <a:bodyPr/>
        <a:lstStyle/>
        <a:p>
          <a:endParaRPr lang="es-AR"/>
        </a:p>
      </dgm:t>
    </dgm:pt>
    <dgm:pt modelId="{74A5E626-2513-4104-BB47-E54232F959B8}" type="sibTrans" cxnId="{E3F71F4B-47C5-40A0-A106-A61C676A7DFA}">
      <dgm:prSet/>
      <dgm:spPr/>
      <dgm:t>
        <a:bodyPr/>
        <a:lstStyle/>
        <a:p>
          <a:endParaRPr lang="es-AR"/>
        </a:p>
      </dgm:t>
    </dgm:pt>
    <dgm:pt modelId="{9E357CF6-5969-4FD4-821F-BA7A3650B594}">
      <dgm:prSet/>
      <dgm:spPr/>
      <dgm:t>
        <a:bodyPr/>
        <a:lstStyle/>
        <a:p>
          <a:pPr rtl="0"/>
          <a:r>
            <a:rPr lang="es-AR" dirty="0" smtClean="0"/>
            <a:t>Comunicar</a:t>
          </a:r>
          <a:endParaRPr lang="es-AR" dirty="0"/>
        </a:p>
      </dgm:t>
    </dgm:pt>
    <dgm:pt modelId="{98DA7409-F08B-42D7-98AB-4C982A85C7F6}" type="parTrans" cxnId="{8841D3B0-7600-44B5-A997-3A0C891E65DF}">
      <dgm:prSet/>
      <dgm:spPr/>
      <dgm:t>
        <a:bodyPr/>
        <a:lstStyle/>
        <a:p>
          <a:endParaRPr lang="es-AR"/>
        </a:p>
      </dgm:t>
    </dgm:pt>
    <dgm:pt modelId="{2B1E1F97-E087-4EFE-B72F-A1D4042CBEC9}" type="sibTrans" cxnId="{8841D3B0-7600-44B5-A997-3A0C891E65DF}">
      <dgm:prSet/>
      <dgm:spPr/>
      <dgm:t>
        <a:bodyPr/>
        <a:lstStyle/>
        <a:p>
          <a:endParaRPr lang="es-AR"/>
        </a:p>
      </dgm:t>
    </dgm:pt>
    <dgm:pt modelId="{856248BF-259C-49C8-BB27-56D8BE9698E5}">
      <dgm:prSet/>
      <dgm:spPr/>
      <dgm:t>
        <a:bodyPr/>
        <a:lstStyle/>
        <a:p>
          <a:pPr rtl="0"/>
          <a:r>
            <a:rPr lang="es-AR" smtClean="0"/>
            <a:t>los principios, fines y objetivos de los estatutos, convenciones colectivas del trabajo y disposiciones vigentes.</a:t>
          </a:r>
          <a:endParaRPr lang="es-AR"/>
        </a:p>
      </dgm:t>
    </dgm:pt>
    <dgm:pt modelId="{3B24F5DD-691E-4AEF-B5E9-73321D8585F5}" type="parTrans" cxnId="{BB8DB592-B99A-4D9E-AA2C-3D39DB2E214C}">
      <dgm:prSet/>
      <dgm:spPr/>
      <dgm:t>
        <a:bodyPr/>
        <a:lstStyle/>
        <a:p>
          <a:endParaRPr lang="es-AR"/>
        </a:p>
      </dgm:t>
    </dgm:pt>
    <dgm:pt modelId="{38E746CC-5DDF-45A3-B3EA-1F41FDD400C7}" type="sibTrans" cxnId="{BB8DB592-B99A-4D9E-AA2C-3D39DB2E214C}">
      <dgm:prSet/>
      <dgm:spPr/>
      <dgm:t>
        <a:bodyPr/>
        <a:lstStyle/>
        <a:p>
          <a:endParaRPr lang="es-AR"/>
        </a:p>
      </dgm:t>
    </dgm:pt>
    <dgm:pt modelId="{70B143DF-EAE5-4037-9809-4FDEC4763112}">
      <dgm:prSet/>
      <dgm:spPr/>
      <dgm:t>
        <a:bodyPr/>
        <a:lstStyle/>
        <a:p>
          <a:pPr rtl="0"/>
          <a:r>
            <a:rPr lang="es-AR" smtClean="0"/>
            <a:t>a la organización sindical toda inquietud, queja y deficiencia de los servicios prestados por la entidad que los representados acusen.</a:t>
          </a:r>
          <a:endParaRPr lang="es-AR"/>
        </a:p>
      </dgm:t>
    </dgm:pt>
    <dgm:pt modelId="{E9AB639A-E96A-4BC3-8999-E57E6B69BC4E}" type="parTrans" cxnId="{80DCBAC7-56B8-4AA5-807B-D266059CD8C2}">
      <dgm:prSet/>
      <dgm:spPr/>
      <dgm:t>
        <a:bodyPr/>
        <a:lstStyle/>
        <a:p>
          <a:endParaRPr lang="es-AR"/>
        </a:p>
      </dgm:t>
    </dgm:pt>
    <dgm:pt modelId="{7BD651C4-5270-4FEA-8BDE-0062FC120244}" type="sibTrans" cxnId="{80DCBAC7-56B8-4AA5-807B-D266059CD8C2}">
      <dgm:prSet/>
      <dgm:spPr/>
      <dgm:t>
        <a:bodyPr/>
        <a:lstStyle/>
        <a:p>
          <a:endParaRPr lang="es-AR"/>
        </a:p>
      </dgm:t>
    </dgm:pt>
    <dgm:pt modelId="{6D187A74-69BA-42E0-863F-91291A3E26D6}">
      <dgm:prSet/>
      <dgm:spPr/>
      <dgm:t>
        <a:bodyPr/>
        <a:lstStyle/>
        <a:p>
          <a:pPr rtl="0"/>
          <a:r>
            <a:rPr lang="es-AR" dirty="0" smtClean="0"/>
            <a:t>Informar</a:t>
          </a:r>
          <a:endParaRPr lang="es-AR" dirty="0"/>
        </a:p>
      </dgm:t>
    </dgm:pt>
    <dgm:pt modelId="{2B4848A7-3851-499A-B1D2-24834B1EDD07}" type="parTrans" cxnId="{04301712-476C-4525-A625-8C12773BFF1F}">
      <dgm:prSet/>
      <dgm:spPr/>
      <dgm:t>
        <a:bodyPr/>
        <a:lstStyle/>
        <a:p>
          <a:endParaRPr lang="es-AR"/>
        </a:p>
      </dgm:t>
    </dgm:pt>
    <dgm:pt modelId="{3C10F7CC-507E-42D9-9036-46C66AE5F487}" type="sibTrans" cxnId="{04301712-476C-4525-A625-8C12773BFF1F}">
      <dgm:prSet/>
      <dgm:spPr/>
      <dgm:t>
        <a:bodyPr/>
        <a:lstStyle/>
        <a:p>
          <a:endParaRPr lang="es-AR"/>
        </a:p>
      </dgm:t>
    </dgm:pt>
    <dgm:pt modelId="{7207BD0F-5BB8-4ABE-BD87-9F0889B58B9D}">
      <dgm:prSet/>
      <dgm:spPr/>
      <dgm:t>
        <a:bodyPr/>
        <a:lstStyle/>
        <a:p>
          <a:pPr rtl="0"/>
          <a:r>
            <a:rPr lang="es-AR" smtClean="0"/>
            <a:t>de las convocatorias y participar activamente en las actividades sindicales programadas.</a:t>
          </a:r>
          <a:endParaRPr lang="es-AR"/>
        </a:p>
      </dgm:t>
    </dgm:pt>
    <dgm:pt modelId="{114117FC-7225-4E59-9B37-8173EEE7C78D}" type="parTrans" cxnId="{D7EE28FF-7EAF-4E13-94EE-A90D6C60D3C3}">
      <dgm:prSet/>
      <dgm:spPr/>
      <dgm:t>
        <a:bodyPr/>
        <a:lstStyle/>
        <a:p>
          <a:endParaRPr lang="es-AR"/>
        </a:p>
      </dgm:t>
    </dgm:pt>
    <dgm:pt modelId="{240E5D99-38FE-4872-A132-B64529B6AEBC}" type="sibTrans" cxnId="{D7EE28FF-7EAF-4E13-94EE-A90D6C60D3C3}">
      <dgm:prSet/>
      <dgm:spPr/>
      <dgm:t>
        <a:bodyPr/>
        <a:lstStyle/>
        <a:p>
          <a:endParaRPr lang="es-AR"/>
        </a:p>
      </dgm:t>
    </dgm:pt>
    <dgm:pt modelId="{ABAD7B97-71BD-4541-A74E-6638BB5539B4}">
      <dgm:prSet/>
      <dgm:spPr/>
      <dgm:t>
        <a:bodyPr/>
        <a:lstStyle/>
        <a:p>
          <a:pPr rtl="0"/>
          <a:r>
            <a:rPr lang="es-AR" smtClean="0"/>
            <a:t>al órgano directivo todo incumplimiento observado, que hagan al libre ejercicio de la actividad sindical.</a:t>
          </a:r>
          <a:endParaRPr lang="es-AR"/>
        </a:p>
      </dgm:t>
    </dgm:pt>
    <dgm:pt modelId="{C042B389-E949-423A-8E3E-0B8062F0682F}" type="parTrans" cxnId="{04FBEC16-FF01-40A0-BC7A-61906FBFBBD3}">
      <dgm:prSet/>
      <dgm:spPr/>
      <dgm:t>
        <a:bodyPr/>
        <a:lstStyle/>
        <a:p>
          <a:endParaRPr lang="es-AR"/>
        </a:p>
      </dgm:t>
    </dgm:pt>
    <dgm:pt modelId="{3608A4AD-6EB9-4815-840F-CB2939902B72}" type="sibTrans" cxnId="{04FBEC16-FF01-40A0-BC7A-61906FBFBBD3}">
      <dgm:prSet/>
      <dgm:spPr/>
      <dgm:t>
        <a:bodyPr/>
        <a:lstStyle/>
        <a:p>
          <a:endParaRPr lang="es-AR"/>
        </a:p>
      </dgm:t>
    </dgm:pt>
    <dgm:pt modelId="{A8E93F8B-010E-49FD-A980-FC7916C21C61}" type="pres">
      <dgm:prSet presAssocID="{6E4F81CA-34F0-44F8-9BB9-C434719D414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AR"/>
        </a:p>
      </dgm:t>
    </dgm:pt>
    <dgm:pt modelId="{AE4245E4-29D8-4CA7-91C4-EDEF6B691D96}" type="pres">
      <dgm:prSet presAssocID="{8903E693-227C-4C76-9E78-1BE645BB5410}" presName="horFlow" presStyleCnt="0"/>
      <dgm:spPr/>
    </dgm:pt>
    <dgm:pt modelId="{059192E9-2C0B-4B97-8578-B81E4661BFA5}" type="pres">
      <dgm:prSet presAssocID="{8903E693-227C-4C76-9E78-1BE645BB5410}" presName="bigChev" presStyleLbl="node1" presStyleIdx="0" presStyleCnt="6" custScaleX="181234" custScaleY="194064"/>
      <dgm:spPr/>
      <dgm:t>
        <a:bodyPr/>
        <a:lstStyle/>
        <a:p>
          <a:endParaRPr lang="es-AR"/>
        </a:p>
      </dgm:t>
    </dgm:pt>
    <dgm:pt modelId="{782A9C77-B414-461B-8DD4-BB5B1BCB49ED}" type="pres">
      <dgm:prSet presAssocID="{1C27C75C-C04F-4FF9-BD7C-D21C6BB3CE1A}" presName="parTrans" presStyleCnt="0"/>
      <dgm:spPr/>
    </dgm:pt>
    <dgm:pt modelId="{4D1E0406-A53F-4D68-AF40-3AEFF6C302B2}" type="pres">
      <dgm:prSet presAssocID="{37747301-C909-4E27-9DBE-81112F726EE4}" presName="node" presStyleLbl="alignAccFollowNode1" presStyleIdx="0" presStyleCnt="6" custScaleX="273157" custScaleY="2205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B63BCA2-094D-4FE0-B0E5-083BD98569E5}" type="pres">
      <dgm:prSet presAssocID="{8903E693-227C-4C76-9E78-1BE645BB5410}" presName="vSp" presStyleCnt="0"/>
      <dgm:spPr/>
    </dgm:pt>
    <dgm:pt modelId="{B3BE459F-9456-4B23-B97D-5C64AD7C3FE7}" type="pres">
      <dgm:prSet presAssocID="{C736BC09-8528-4991-B545-08B7A4986C17}" presName="horFlow" presStyleCnt="0"/>
      <dgm:spPr/>
    </dgm:pt>
    <dgm:pt modelId="{C02740A8-C1D9-486E-8DA2-AC4D040C1B0F}" type="pres">
      <dgm:prSet presAssocID="{C736BC09-8528-4991-B545-08B7A4986C17}" presName="bigChev" presStyleLbl="node1" presStyleIdx="1" presStyleCnt="6" custScaleX="181234" custScaleY="194064"/>
      <dgm:spPr/>
      <dgm:t>
        <a:bodyPr/>
        <a:lstStyle/>
        <a:p>
          <a:endParaRPr lang="es-AR"/>
        </a:p>
      </dgm:t>
    </dgm:pt>
    <dgm:pt modelId="{CFD19108-8CEF-4E59-8BDE-746761674BE7}" type="pres">
      <dgm:prSet presAssocID="{DBBA0441-80DF-4618-83B8-FCCADA58BB36}" presName="parTrans" presStyleCnt="0"/>
      <dgm:spPr/>
    </dgm:pt>
    <dgm:pt modelId="{E55DCF21-A030-4DC1-925D-19D58B4CB959}" type="pres">
      <dgm:prSet presAssocID="{D5C8B5D6-ECF0-4784-A02B-BA87208FC5BD}" presName="node" presStyleLbl="alignAccFollowNode1" presStyleIdx="1" presStyleCnt="6" custScaleX="273157" custScaleY="2205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7C0EBCF-5F69-484C-A3E1-59FB6C1204E8}" type="pres">
      <dgm:prSet presAssocID="{C736BC09-8528-4991-B545-08B7A4986C17}" presName="vSp" presStyleCnt="0"/>
      <dgm:spPr/>
    </dgm:pt>
    <dgm:pt modelId="{64E91EAA-7C0D-45ED-A13E-B8195D7EFCED}" type="pres">
      <dgm:prSet presAssocID="{F55BED0E-048A-4AA7-B4AD-58D8461EDAF8}" presName="horFlow" presStyleCnt="0"/>
      <dgm:spPr/>
    </dgm:pt>
    <dgm:pt modelId="{E513371F-4D73-4FEF-B5B0-FAA518412729}" type="pres">
      <dgm:prSet presAssocID="{F55BED0E-048A-4AA7-B4AD-58D8461EDAF8}" presName="bigChev" presStyleLbl="node1" presStyleIdx="2" presStyleCnt="6" custScaleX="181234" custScaleY="194064"/>
      <dgm:spPr/>
      <dgm:t>
        <a:bodyPr/>
        <a:lstStyle/>
        <a:p>
          <a:endParaRPr lang="es-AR"/>
        </a:p>
      </dgm:t>
    </dgm:pt>
    <dgm:pt modelId="{6990E4FD-CD08-4CFF-8DEB-78F62CCB5FEE}" type="pres">
      <dgm:prSet presAssocID="{3B24F5DD-691E-4AEF-B5E9-73321D8585F5}" presName="parTrans" presStyleCnt="0"/>
      <dgm:spPr/>
    </dgm:pt>
    <dgm:pt modelId="{CB15405A-2086-41B4-ADC9-1F3DFC4DE7CF}" type="pres">
      <dgm:prSet presAssocID="{856248BF-259C-49C8-BB27-56D8BE9698E5}" presName="node" presStyleLbl="alignAccFollowNode1" presStyleIdx="2" presStyleCnt="6" custScaleX="273157" custScaleY="2205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9948BF5-FD22-4354-8752-BAE85B354AE8}" type="pres">
      <dgm:prSet presAssocID="{F55BED0E-048A-4AA7-B4AD-58D8461EDAF8}" presName="vSp" presStyleCnt="0"/>
      <dgm:spPr/>
    </dgm:pt>
    <dgm:pt modelId="{8D7D4101-5003-44CA-9132-5F5F027CFD85}" type="pres">
      <dgm:prSet presAssocID="{9E357CF6-5969-4FD4-821F-BA7A3650B594}" presName="horFlow" presStyleCnt="0"/>
      <dgm:spPr/>
    </dgm:pt>
    <dgm:pt modelId="{A3354E74-B690-47A7-BCE2-D2D8609F1194}" type="pres">
      <dgm:prSet presAssocID="{9E357CF6-5969-4FD4-821F-BA7A3650B594}" presName="bigChev" presStyleLbl="node1" presStyleIdx="3" presStyleCnt="6" custScaleX="181234" custScaleY="194064"/>
      <dgm:spPr/>
      <dgm:t>
        <a:bodyPr/>
        <a:lstStyle/>
        <a:p>
          <a:endParaRPr lang="es-AR"/>
        </a:p>
      </dgm:t>
    </dgm:pt>
    <dgm:pt modelId="{35322E2B-965F-473D-A4DB-0134DDE31CD2}" type="pres">
      <dgm:prSet presAssocID="{E9AB639A-E96A-4BC3-8999-E57E6B69BC4E}" presName="parTrans" presStyleCnt="0"/>
      <dgm:spPr/>
    </dgm:pt>
    <dgm:pt modelId="{94FD6905-A72D-44C5-BB1E-B18BC111A99F}" type="pres">
      <dgm:prSet presAssocID="{70B143DF-EAE5-4037-9809-4FDEC4763112}" presName="node" presStyleLbl="alignAccFollowNode1" presStyleIdx="3" presStyleCnt="6" custScaleX="273157" custScaleY="2205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17249F7-8E7D-4787-A47A-519D91E99A23}" type="pres">
      <dgm:prSet presAssocID="{9E357CF6-5969-4FD4-821F-BA7A3650B594}" presName="vSp" presStyleCnt="0"/>
      <dgm:spPr/>
    </dgm:pt>
    <dgm:pt modelId="{350C2521-9EFF-415A-B2D2-C131F04EE938}" type="pres">
      <dgm:prSet presAssocID="{BA2C6245-24DA-4938-A3BD-73A903AF2CD0}" presName="horFlow" presStyleCnt="0"/>
      <dgm:spPr/>
    </dgm:pt>
    <dgm:pt modelId="{0922B39B-D4F5-4967-BBE9-2654E43B0D0A}" type="pres">
      <dgm:prSet presAssocID="{BA2C6245-24DA-4938-A3BD-73A903AF2CD0}" presName="bigChev" presStyleLbl="node1" presStyleIdx="4" presStyleCnt="6" custScaleX="181234" custScaleY="194064"/>
      <dgm:spPr/>
      <dgm:t>
        <a:bodyPr/>
        <a:lstStyle/>
        <a:p>
          <a:endParaRPr lang="es-AR"/>
        </a:p>
      </dgm:t>
    </dgm:pt>
    <dgm:pt modelId="{73E600A8-967B-457B-944A-26D4B077C453}" type="pres">
      <dgm:prSet presAssocID="{114117FC-7225-4E59-9B37-8173EEE7C78D}" presName="parTrans" presStyleCnt="0"/>
      <dgm:spPr/>
    </dgm:pt>
    <dgm:pt modelId="{C1211A29-000E-46F0-9B42-51243A7D5FA7}" type="pres">
      <dgm:prSet presAssocID="{7207BD0F-5BB8-4ABE-BD87-9F0889B58B9D}" presName="node" presStyleLbl="alignAccFollowNode1" presStyleIdx="4" presStyleCnt="6" custScaleX="273157" custScaleY="2205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46D913C-8D92-4768-B31E-66A95885A4B7}" type="pres">
      <dgm:prSet presAssocID="{BA2C6245-24DA-4938-A3BD-73A903AF2CD0}" presName="vSp" presStyleCnt="0"/>
      <dgm:spPr/>
    </dgm:pt>
    <dgm:pt modelId="{177ED2D5-4505-4292-9F12-FE5F80929B17}" type="pres">
      <dgm:prSet presAssocID="{6D187A74-69BA-42E0-863F-91291A3E26D6}" presName="horFlow" presStyleCnt="0"/>
      <dgm:spPr/>
    </dgm:pt>
    <dgm:pt modelId="{604BA4A2-86CC-427A-87EB-724F5B17D30B}" type="pres">
      <dgm:prSet presAssocID="{6D187A74-69BA-42E0-863F-91291A3E26D6}" presName="bigChev" presStyleLbl="node1" presStyleIdx="5" presStyleCnt="6" custScaleX="181234" custScaleY="194064"/>
      <dgm:spPr/>
      <dgm:t>
        <a:bodyPr/>
        <a:lstStyle/>
        <a:p>
          <a:endParaRPr lang="es-AR"/>
        </a:p>
      </dgm:t>
    </dgm:pt>
    <dgm:pt modelId="{9B4DBC3C-9F4B-43DF-9D0E-786342739859}" type="pres">
      <dgm:prSet presAssocID="{C042B389-E949-423A-8E3E-0B8062F0682F}" presName="parTrans" presStyleCnt="0"/>
      <dgm:spPr/>
    </dgm:pt>
    <dgm:pt modelId="{3475FB40-AA8E-48B0-8037-3403CB9786EA}" type="pres">
      <dgm:prSet presAssocID="{ABAD7B97-71BD-4541-A74E-6638BB5539B4}" presName="node" presStyleLbl="alignAccFollowNode1" presStyleIdx="5" presStyleCnt="6" custScaleX="273157" custScaleY="22050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7C59011E-D16B-40C0-BF4E-B2EFC33200E2}" type="presOf" srcId="{6E4F81CA-34F0-44F8-9BB9-C434719D4141}" destId="{A8E93F8B-010E-49FD-A980-FC7916C21C61}" srcOrd="0" destOrd="0" presId="urn:microsoft.com/office/officeart/2005/8/layout/lProcess3"/>
    <dgm:cxn modelId="{CC99FC61-987F-4B31-B14C-72AE9351CB2E}" type="presOf" srcId="{C736BC09-8528-4991-B545-08B7A4986C17}" destId="{C02740A8-C1D9-486E-8DA2-AC4D040C1B0F}" srcOrd="0" destOrd="0" presId="urn:microsoft.com/office/officeart/2005/8/layout/lProcess3"/>
    <dgm:cxn modelId="{8841D3B0-7600-44B5-A997-3A0C891E65DF}" srcId="{6E4F81CA-34F0-44F8-9BB9-C434719D4141}" destId="{9E357CF6-5969-4FD4-821F-BA7A3650B594}" srcOrd="3" destOrd="0" parTransId="{98DA7409-F08B-42D7-98AB-4C982A85C7F6}" sibTransId="{2B1E1F97-E087-4EFE-B72F-A1D4042CBEC9}"/>
    <dgm:cxn modelId="{04FBEC16-FF01-40A0-BC7A-61906FBFBBD3}" srcId="{6D187A74-69BA-42E0-863F-91291A3E26D6}" destId="{ABAD7B97-71BD-4541-A74E-6638BB5539B4}" srcOrd="0" destOrd="0" parTransId="{C042B389-E949-423A-8E3E-0B8062F0682F}" sibTransId="{3608A4AD-6EB9-4815-840F-CB2939902B72}"/>
    <dgm:cxn modelId="{4CE56E81-3176-4F35-B3AC-1A353AEBC8B6}" type="presOf" srcId="{BA2C6245-24DA-4938-A3BD-73A903AF2CD0}" destId="{0922B39B-D4F5-4967-BBE9-2654E43B0D0A}" srcOrd="0" destOrd="0" presId="urn:microsoft.com/office/officeart/2005/8/layout/lProcess3"/>
    <dgm:cxn modelId="{752345F0-B2EA-42E6-9AA1-2472B1279091}" type="presOf" srcId="{D5C8B5D6-ECF0-4784-A02B-BA87208FC5BD}" destId="{E55DCF21-A030-4DC1-925D-19D58B4CB959}" srcOrd="0" destOrd="0" presId="urn:microsoft.com/office/officeart/2005/8/layout/lProcess3"/>
    <dgm:cxn modelId="{04A6D2CA-608D-4CC7-8741-2570968D89C4}" srcId="{8903E693-227C-4C76-9E78-1BE645BB5410}" destId="{37747301-C909-4E27-9DBE-81112F726EE4}" srcOrd="0" destOrd="0" parTransId="{1C27C75C-C04F-4FF9-BD7C-D21C6BB3CE1A}" sibTransId="{5243F3BE-9BCE-4AF5-902D-699E1EB2B4E7}"/>
    <dgm:cxn modelId="{80DCBAC7-56B8-4AA5-807B-D266059CD8C2}" srcId="{9E357CF6-5969-4FD4-821F-BA7A3650B594}" destId="{70B143DF-EAE5-4037-9809-4FDEC4763112}" srcOrd="0" destOrd="0" parTransId="{E9AB639A-E96A-4BC3-8999-E57E6B69BC4E}" sibTransId="{7BD651C4-5270-4FEA-8BDE-0062FC120244}"/>
    <dgm:cxn modelId="{10FA32AB-7E47-4667-8793-023A7F1BDA75}" srcId="{6E4F81CA-34F0-44F8-9BB9-C434719D4141}" destId="{C736BC09-8528-4991-B545-08B7A4986C17}" srcOrd="1" destOrd="0" parTransId="{3FFC7CE8-62CA-4D2B-9087-6B3418F7D064}" sibTransId="{9B56FF53-DAFB-43DA-A9F9-746034AB3828}"/>
    <dgm:cxn modelId="{3E4386C3-7F8F-4900-B8D8-5AFC8CA831A7}" type="presOf" srcId="{F55BED0E-048A-4AA7-B4AD-58D8461EDAF8}" destId="{E513371F-4D73-4FEF-B5B0-FAA518412729}" srcOrd="0" destOrd="0" presId="urn:microsoft.com/office/officeart/2005/8/layout/lProcess3"/>
    <dgm:cxn modelId="{22DBF546-ED17-4B95-B40C-797811E54A4F}" type="presOf" srcId="{6D187A74-69BA-42E0-863F-91291A3E26D6}" destId="{604BA4A2-86CC-427A-87EB-724F5B17D30B}" srcOrd="0" destOrd="0" presId="urn:microsoft.com/office/officeart/2005/8/layout/lProcess3"/>
    <dgm:cxn modelId="{BB8DB592-B99A-4D9E-AA2C-3D39DB2E214C}" srcId="{F55BED0E-048A-4AA7-B4AD-58D8461EDAF8}" destId="{856248BF-259C-49C8-BB27-56D8BE9698E5}" srcOrd="0" destOrd="0" parTransId="{3B24F5DD-691E-4AEF-B5E9-73321D8585F5}" sibTransId="{38E746CC-5DDF-45A3-B3EA-1F41FDD400C7}"/>
    <dgm:cxn modelId="{06A4C867-FCD2-4532-AA56-72B14AA410EE}" type="presOf" srcId="{856248BF-259C-49C8-BB27-56D8BE9698E5}" destId="{CB15405A-2086-41B4-ADC9-1F3DFC4DE7CF}" srcOrd="0" destOrd="0" presId="urn:microsoft.com/office/officeart/2005/8/layout/lProcess3"/>
    <dgm:cxn modelId="{57BD9F4D-0022-4469-B401-F2A3CB892A92}" srcId="{6E4F81CA-34F0-44F8-9BB9-C434719D4141}" destId="{BA2C6245-24DA-4938-A3BD-73A903AF2CD0}" srcOrd="4" destOrd="0" parTransId="{30B1CD9E-B5FD-4C78-92F5-764DA34512C2}" sibTransId="{A633CFF5-6561-43A2-8271-8388F6C9980F}"/>
    <dgm:cxn modelId="{04301712-476C-4525-A625-8C12773BFF1F}" srcId="{6E4F81CA-34F0-44F8-9BB9-C434719D4141}" destId="{6D187A74-69BA-42E0-863F-91291A3E26D6}" srcOrd="5" destOrd="0" parTransId="{2B4848A7-3851-499A-B1D2-24834B1EDD07}" sibTransId="{3C10F7CC-507E-42D9-9036-46C66AE5F487}"/>
    <dgm:cxn modelId="{FCBB2209-5B51-49B7-A1BB-9794D74D22D3}" srcId="{6E4F81CA-34F0-44F8-9BB9-C434719D4141}" destId="{8903E693-227C-4C76-9E78-1BE645BB5410}" srcOrd="0" destOrd="0" parTransId="{1A969CD9-B82C-46B9-8580-94344798CAD3}" sibTransId="{5F4508D7-E5E6-414B-B013-C69745A1AC7D}"/>
    <dgm:cxn modelId="{05A81B45-B73D-4785-8666-DB96DD08B7C9}" srcId="{6E4F81CA-34F0-44F8-9BB9-C434719D4141}" destId="{F55BED0E-048A-4AA7-B4AD-58D8461EDAF8}" srcOrd="2" destOrd="0" parTransId="{0A6B3F6D-2737-4263-A465-2D3F08CFD65F}" sibTransId="{9253D045-5980-4DFB-9CDD-AEA5CB0A82BB}"/>
    <dgm:cxn modelId="{D7EE28FF-7EAF-4E13-94EE-A90D6C60D3C3}" srcId="{BA2C6245-24DA-4938-A3BD-73A903AF2CD0}" destId="{7207BD0F-5BB8-4ABE-BD87-9F0889B58B9D}" srcOrd="0" destOrd="0" parTransId="{114117FC-7225-4E59-9B37-8173EEE7C78D}" sibTransId="{240E5D99-38FE-4872-A132-B64529B6AEBC}"/>
    <dgm:cxn modelId="{3A6404BA-D0D6-4E79-B5D4-CDB36828E4FC}" type="presOf" srcId="{70B143DF-EAE5-4037-9809-4FDEC4763112}" destId="{94FD6905-A72D-44C5-BB1E-B18BC111A99F}" srcOrd="0" destOrd="0" presId="urn:microsoft.com/office/officeart/2005/8/layout/lProcess3"/>
    <dgm:cxn modelId="{E3F71F4B-47C5-40A0-A106-A61C676A7DFA}" srcId="{C736BC09-8528-4991-B545-08B7A4986C17}" destId="{D5C8B5D6-ECF0-4784-A02B-BA87208FC5BD}" srcOrd="0" destOrd="0" parTransId="{DBBA0441-80DF-4618-83B8-FCCADA58BB36}" sibTransId="{74A5E626-2513-4104-BB47-E54232F959B8}"/>
    <dgm:cxn modelId="{A11F1BFC-5B3A-4F6A-BA89-4199B39C7EDA}" type="presOf" srcId="{8903E693-227C-4C76-9E78-1BE645BB5410}" destId="{059192E9-2C0B-4B97-8578-B81E4661BFA5}" srcOrd="0" destOrd="0" presId="urn:microsoft.com/office/officeart/2005/8/layout/lProcess3"/>
    <dgm:cxn modelId="{B9C10CA1-0C71-44D2-8318-3C102C06C81F}" type="presOf" srcId="{37747301-C909-4E27-9DBE-81112F726EE4}" destId="{4D1E0406-A53F-4D68-AF40-3AEFF6C302B2}" srcOrd="0" destOrd="0" presId="urn:microsoft.com/office/officeart/2005/8/layout/lProcess3"/>
    <dgm:cxn modelId="{F06A03B2-966F-461F-81C9-116B942B193C}" type="presOf" srcId="{9E357CF6-5969-4FD4-821F-BA7A3650B594}" destId="{A3354E74-B690-47A7-BCE2-D2D8609F1194}" srcOrd="0" destOrd="0" presId="urn:microsoft.com/office/officeart/2005/8/layout/lProcess3"/>
    <dgm:cxn modelId="{43DF956B-F835-47BF-A7EA-8C9D6FB66F29}" type="presOf" srcId="{ABAD7B97-71BD-4541-A74E-6638BB5539B4}" destId="{3475FB40-AA8E-48B0-8037-3403CB9786EA}" srcOrd="0" destOrd="0" presId="urn:microsoft.com/office/officeart/2005/8/layout/lProcess3"/>
    <dgm:cxn modelId="{8CA2A2BB-C0BE-404F-A433-463C1A9DCBF7}" type="presOf" srcId="{7207BD0F-5BB8-4ABE-BD87-9F0889B58B9D}" destId="{C1211A29-000E-46F0-9B42-51243A7D5FA7}" srcOrd="0" destOrd="0" presId="urn:microsoft.com/office/officeart/2005/8/layout/lProcess3"/>
    <dgm:cxn modelId="{6EEE8B0D-4909-4049-9F8A-3D4209C9504C}" type="presParOf" srcId="{A8E93F8B-010E-49FD-A980-FC7916C21C61}" destId="{AE4245E4-29D8-4CA7-91C4-EDEF6B691D96}" srcOrd="0" destOrd="0" presId="urn:microsoft.com/office/officeart/2005/8/layout/lProcess3"/>
    <dgm:cxn modelId="{9FDE4AE0-B5A5-4352-BFF5-FD14A1D19A6B}" type="presParOf" srcId="{AE4245E4-29D8-4CA7-91C4-EDEF6B691D96}" destId="{059192E9-2C0B-4B97-8578-B81E4661BFA5}" srcOrd="0" destOrd="0" presId="urn:microsoft.com/office/officeart/2005/8/layout/lProcess3"/>
    <dgm:cxn modelId="{0EF3162A-68F1-4D84-9DAE-D78C31714B73}" type="presParOf" srcId="{AE4245E4-29D8-4CA7-91C4-EDEF6B691D96}" destId="{782A9C77-B414-461B-8DD4-BB5B1BCB49ED}" srcOrd="1" destOrd="0" presId="urn:microsoft.com/office/officeart/2005/8/layout/lProcess3"/>
    <dgm:cxn modelId="{15E54DE0-124C-489B-B28D-1E62343B9A08}" type="presParOf" srcId="{AE4245E4-29D8-4CA7-91C4-EDEF6B691D96}" destId="{4D1E0406-A53F-4D68-AF40-3AEFF6C302B2}" srcOrd="2" destOrd="0" presId="urn:microsoft.com/office/officeart/2005/8/layout/lProcess3"/>
    <dgm:cxn modelId="{149F34F0-EE70-4A61-95DA-30D78FF53ADF}" type="presParOf" srcId="{A8E93F8B-010E-49FD-A980-FC7916C21C61}" destId="{9B63BCA2-094D-4FE0-B0E5-083BD98569E5}" srcOrd="1" destOrd="0" presId="urn:microsoft.com/office/officeart/2005/8/layout/lProcess3"/>
    <dgm:cxn modelId="{37A1EED5-EB74-4767-9331-7C3EF685F8A7}" type="presParOf" srcId="{A8E93F8B-010E-49FD-A980-FC7916C21C61}" destId="{B3BE459F-9456-4B23-B97D-5C64AD7C3FE7}" srcOrd="2" destOrd="0" presId="urn:microsoft.com/office/officeart/2005/8/layout/lProcess3"/>
    <dgm:cxn modelId="{12D4C2B2-549B-4ACC-9AD7-C755610C597B}" type="presParOf" srcId="{B3BE459F-9456-4B23-B97D-5C64AD7C3FE7}" destId="{C02740A8-C1D9-486E-8DA2-AC4D040C1B0F}" srcOrd="0" destOrd="0" presId="urn:microsoft.com/office/officeart/2005/8/layout/lProcess3"/>
    <dgm:cxn modelId="{BEC9EC41-DD64-44A2-99A4-0391DF944995}" type="presParOf" srcId="{B3BE459F-9456-4B23-B97D-5C64AD7C3FE7}" destId="{CFD19108-8CEF-4E59-8BDE-746761674BE7}" srcOrd="1" destOrd="0" presId="urn:microsoft.com/office/officeart/2005/8/layout/lProcess3"/>
    <dgm:cxn modelId="{5D3CB87E-3649-4642-B434-ECD4A6320C99}" type="presParOf" srcId="{B3BE459F-9456-4B23-B97D-5C64AD7C3FE7}" destId="{E55DCF21-A030-4DC1-925D-19D58B4CB959}" srcOrd="2" destOrd="0" presId="urn:microsoft.com/office/officeart/2005/8/layout/lProcess3"/>
    <dgm:cxn modelId="{387216C0-A369-47A6-85D9-CDE5ECA23E8E}" type="presParOf" srcId="{A8E93F8B-010E-49FD-A980-FC7916C21C61}" destId="{27C0EBCF-5F69-484C-A3E1-59FB6C1204E8}" srcOrd="3" destOrd="0" presId="urn:microsoft.com/office/officeart/2005/8/layout/lProcess3"/>
    <dgm:cxn modelId="{2ED8E9D0-D12B-4716-844B-49C17FFE1794}" type="presParOf" srcId="{A8E93F8B-010E-49FD-A980-FC7916C21C61}" destId="{64E91EAA-7C0D-45ED-A13E-B8195D7EFCED}" srcOrd="4" destOrd="0" presId="urn:microsoft.com/office/officeart/2005/8/layout/lProcess3"/>
    <dgm:cxn modelId="{C0487027-ECBC-4D54-A964-C26E20538F81}" type="presParOf" srcId="{64E91EAA-7C0D-45ED-A13E-B8195D7EFCED}" destId="{E513371F-4D73-4FEF-B5B0-FAA518412729}" srcOrd="0" destOrd="0" presId="urn:microsoft.com/office/officeart/2005/8/layout/lProcess3"/>
    <dgm:cxn modelId="{DF055CC1-6CEB-4897-8119-CDBDE5C8B59D}" type="presParOf" srcId="{64E91EAA-7C0D-45ED-A13E-B8195D7EFCED}" destId="{6990E4FD-CD08-4CFF-8DEB-78F62CCB5FEE}" srcOrd="1" destOrd="0" presId="urn:microsoft.com/office/officeart/2005/8/layout/lProcess3"/>
    <dgm:cxn modelId="{3A65A0BA-38A5-4B07-9B2E-81F0E4272209}" type="presParOf" srcId="{64E91EAA-7C0D-45ED-A13E-B8195D7EFCED}" destId="{CB15405A-2086-41B4-ADC9-1F3DFC4DE7CF}" srcOrd="2" destOrd="0" presId="urn:microsoft.com/office/officeart/2005/8/layout/lProcess3"/>
    <dgm:cxn modelId="{5C4C88AD-139A-4FDA-A21A-B752DEBBA134}" type="presParOf" srcId="{A8E93F8B-010E-49FD-A980-FC7916C21C61}" destId="{09948BF5-FD22-4354-8752-BAE85B354AE8}" srcOrd="5" destOrd="0" presId="urn:microsoft.com/office/officeart/2005/8/layout/lProcess3"/>
    <dgm:cxn modelId="{8C192E74-3BC3-4748-AD55-2BEE13FB408B}" type="presParOf" srcId="{A8E93F8B-010E-49FD-A980-FC7916C21C61}" destId="{8D7D4101-5003-44CA-9132-5F5F027CFD85}" srcOrd="6" destOrd="0" presId="urn:microsoft.com/office/officeart/2005/8/layout/lProcess3"/>
    <dgm:cxn modelId="{EAD37C54-5EE0-440B-9F8F-1CBD6017975C}" type="presParOf" srcId="{8D7D4101-5003-44CA-9132-5F5F027CFD85}" destId="{A3354E74-B690-47A7-BCE2-D2D8609F1194}" srcOrd="0" destOrd="0" presId="urn:microsoft.com/office/officeart/2005/8/layout/lProcess3"/>
    <dgm:cxn modelId="{84BF69A0-8AC3-4395-93C1-D3ADE5E322DD}" type="presParOf" srcId="{8D7D4101-5003-44CA-9132-5F5F027CFD85}" destId="{35322E2B-965F-473D-A4DB-0134DDE31CD2}" srcOrd="1" destOrd="0" presId="urn:microsoft.com/office/officeart/2005/8/layout/lProcess3"/>
    <dgm:cxn modelId="{CC0C874D-9AC7-499F-9D53-2F0187358D9D}" type="presParOf" srcId="{8D7D4101-5003-44CA-9132-5F5F027CFD85}" destId="{94FD6905-A72D-44C5-BB1E-B18BC111A99F}" srcOrd="2" destOrd="0" presId="urn:microsoft.com/office/officeart/2005/8/layout/lProcess3"/>
    <dgm:cxn modelId="{D1FBC430-703C-4FEA-967F-07F86F500E53}" type="presParOf" srcId="{A8E93F8B-010E-49FD-A980-FC7916C21C61}" destId="{517249F7-8E7D-4787-A47A-519D91E99A23}" srcOrd="7" destOrd="0" presId="urn:microsoft.com/office/officeart/2005/8/layout/lProcess3"/>
    <dgm:cxn modelId="{A12E1212-4844-464E-B494-85F1792A31DF}" type="presParOf" srcId="{A8E93F8B-010E-49FD-A980-FC7916C21C61}" destId="{350C2521-9EFF-415A-B2D2-C131F04EE938}" srcOrd="8" destOrd="0" presId="urn:microsoft.com/office/officeart/2005/8/layout/lProcess3"/>
    <dgm:cxn modelId="{20AA5CA4-C077-4721-AD45-E5C7EF349786}" type="presParOf" srcId="{350C2521-9EFF-415A-B2D2-C131F04EE938}" destId="{0922B39B-D4F5-4967-BBE9-2654E43B0D0A}" srcOrd="0" destOrd="0" presId="urn:microsoft.com/office/officeart/2005/8/layout/lProcess3"/>
    <dgm:cxn modelId="{A73715B6-39A0-4B43-A20F-7EA627728DE0}" type="presParOf" srcId="{350C2521-9EFF-415A-B2D2-C131F04EE938}" destId="{73E600A8-967B-457B-944A-26D4B077C453}" srcOrd="1" destOrd="0" presId="urn:microsoft.com/office/officeart/2005/8/layout/lProcess3"/>
    <dgm:cxn modelId="{DA27EB94-21D7-4C10-A9EA-ADCA24DEDA58}" type="presParOf" srcId="{350C2521-9EFF-415A-B2D2-C131F04EE938}" destId="{C1211A29-000E-46F0-9B42-51243A7D5FA7}" srcOrd="2" destOrd="0" presId="urn:microsoft.com/office/officeart/2005/8/layout/lProcess3"/>
    <dgm:cxn modelId="{001CF5D9-3D99-4E3C-A586-4887069A706C}" type="presParOf" srcId="{A8E93F8B-010E-49FD-A980-FC7916C21C61}" destId="{C46D913C-8D92-4768-B31E-66A95885A4B7}" srcOrd="9" destOrd="0" presId="urn:microsoft.com/office/officeart/2005/8/layout/lProcess3"/>
    <dgm:cxn modelId="{B934793C-8C6D-461B-BCB5-B117FAC66627}" type="presParOf" srcId="{A8E93F8B-010E-49FD-A980-FC7916C21C61}" destId="{177ED2D5-4505-4292-9F12-FE5F80929B17}" srcOrd="10" destOrd="0" presId="urn:microsoft.com/office/officeart/2005/8/layout/lProcess3"/>
    <dgm:cxn modelId="{E03B68D3-ACE8-4985-866B-4DAD6B8B75C5}" type="presParOf" srcId="{177ED2D5-4505-4292-9F12-FE5F80929B17}" destId="{604BA4A2-86CC-427A-87EB-724F5B17D30B}" srcOrd="0" destOrd="0" presId="urn:microsoft.com/office/officeart/2005/8/layout/lProcess3"/>
    <dgm:cxn modelId="{9076B627-19EB-44A9-BA3C-8A75D8303B26}" type="presParOf" srcId="{177ED2D5-4505-4292-9F12-FE5F80929B17}" destId="{9B4DBC3C-9F4B-43DF-9D0E-786342739859}" srcOrd="1" destOrd="0" presId="urn:microsoft.com/office/officeart/2005/8/layout/lProcess3"/>
    <dgm:cxn modelId="{5D612CD5-B670-4F52-A14A-DA96395CC656}" type="presParOf" srcId="{177ED2D5-4505-4292-9F12-FE5F80929B17}" destId="{3475FB40-AA8E-48B0-8037-3403CB9786EA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AF3624-50DE-4A04-A3EB-9336C4FFDF8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AR"/>
        </a:p>
      </dgm:t>
    </dgm:pt>
    <dgm:pt modelId="{6D354BCA-97DF-40E2-8A63-63BCF6BFCC09}" type="pres">
      <dgm:prSet presAssocID="{68AF3624-50DE-4A04-A3EB-9336C4FFDF8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</dgm:ptLst>
  <dgm:cxnLst>
    <dgm:cxn modelId="{80AA014A-8376-49EF-92B0-740C2202C1F7}" type="presOf" srcId="{68AF3624-50DE-4A04-A3EB-9336C4FFDF84}" destId="{6D354BCA-97DF-40E2-8A63-63BCF6BFCC0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AF3624-50DE-4A04-A3EB-9336C4FFDF8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AR"/>
        </a:p>
      </dgm:t>
    </dgm:pt>
    <dgm:pt modelId="{6D354BCA-97DF-40E2-8A63-63BCF6BFCC09}" type="pres">
      <dgm:prSet presAssocID="{68AF3624-50DE-4A04-A3EB-9336C4FFDF8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</dgm:ptLst>
  <dgm:cxnLst>
    <dgm:cxn modelId="{F4F04282-1061-4DF8-A3DA-926532917837}" type="presOf" srcId="{68AF3624-50DE-4A04-A3EB-9336C4FFDF84}" destId="{6D354BCA-97DF-40E2-8A63-63BCF6BFCC0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E2C6C6-AE16-4FC9-90C9-E02088C7B79D}" type="doc">
      <dgm:prSet loTypeId="urn:microsoft.com/office/officeart/2005/8/layout/cycle2" loCatId="cycle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75F867B-E4D0-4961-9729-14720341FE50}">
      <dgm:prSet custT="1"/>
      <dgm:spPr/>
      <dgm:t>
        <a:bodyPr/>
        <a:lstStyle/>
        <a:p>
          <a:pPr rtl="0"/>
          <a:r>
            <a:rPr lang="en-US" sz="1200" b="1" smtClean="0"/>
            <a:t>¿</a:t>
          </a:r>
          <a:r>
            <a:rPr lang="es-AR" sz="1200" b="1" smtClean="0"/>
            <a:t>COMO?</a:t>
          </a:r>
          <a:endParaRPr lang="es-AR" sz="1200" b="1" dirty="0"/>
        </a:p>
      </dgm:t>
    </dgm:pt>
    <dgm:pt modelId="{8F68464B-0315-4623-8F68-EF992E3E4182}" type="parTrans" cxnId="{AD237AD8-EB9F-4B75-9D49-D466C16E5AAC}">
      <dgm:prSet/>
      <dgm:spPr/>
      <dgm:t>
        <a:bodyPr/>
        <a:lstStyle/>
        <a:p>
          <a:endParaRPr lang="es-AR"/>
        </a:p>
      </dgm:t>
    </dgm:pt>
    <dgm:pt modelId="{B57FC198-0BC7-4339-A833-9D1C7D75CE63}" type="sibTrans" cxnId="{AD237AD8-EB9F-4B75-9D49-D466C16E5AAC}">
      <dgm:prSet/>
      <dgm:spPr/>
      <dgm:t>
        <a:bodyPr/>
        <a:lstStyle/>
        <a:p>
          <a:endParaRPr lang="es-AR"/>
        </a:p>
      </dgm:t>
    </dgm:pt>
    <dgm:pt modelId="{00B16B24-A8BE-4435-89B2-4730F3091D56}">
      <dgm:prSet custT="1"/>
      <dgm:spPr/>
      <dgm:t>
        <a:bodyPr/>
        <a:lstStyle/>
        <a:p>
          <a:pPr rtl="0"/>
          <a:r>
            <a:rPr lang="en-US" sz="1200" b="1" smtClean="0"/>
            <a:t>¿QUE?</a:t>
          </a:r>
          <a:endParaRPr lang="es-AR" sz="1200" b="1" dirty="0"/>
        </a:p>
      </dgm:t>
    </dgm:pt>
    <dgm:pt modelId="{D82FEFF6-6FA9-40BB-BB6F-BA8ABF6F5782}" type="parTrans" cxnId="{395DCC92-45E5-45D9-8882-09C6CB993692}">
      <dgm:prSet/>
      <dgm:spPr/>
      <dgm:t>
        <a:bodyPr/>
        <a:lstStyle/>
        <a:p>
          <a:endParaRPr lang="es-AR"/>
        </a:p>
      </dgm:t>
    </dgm:pt>
    <dgm:pt modelId="{A8E445F2-48D3-4379-8916-AE7F190E803F}" type="sibTrans" cxnId="{395DCC92-45E5-45D9-8882-09C6CB993692}">
      <dgm:prSet/>
      <dgm:spPr/>
      <dgm:t>
        <a:bodyPr/>
        <a:lstStyle/>
        <a:p>
          <a:endParaRPr lang="es-AR"/>
        </a:p>
      </dgm:t>
    </dgm:pt>
    <dgm:pt modelId="{F0B1718E-E9C3-4F23-ACD0-238A729E85AB}">
      <dgm:prSet custT="1"/>
      <dgm:spPr/>
      <dgm:t>
        <a:bodyPr/>
        <a:lstStyle/>
        <a:p>
          <a:pPr rtl="0"/>
          <a:r>
            <a:rPr lang="en-US" sz="1200" b="1" smtClean="0"/>
            <a:t>¿CUANDO?</a:t>
          </a:r>
          <a:endParaRPr lang="es-AR" sz="1200" b="1" dirty="0"/>
        </a:p>
      </dgm:t>
    </dgm:pt>
    <dgm:pt modelId="{4DA7BC30-31D7-4243-A441-71AFCA55D5B8}" type="parTrans" cxnId="{485D0921-BC30-4071-B623-5AE9ABA90472}">
      <dgm:prSet/>
      <dgm:spPr/>
      <dgm:t>
        <a:bodyPr/>
        <a:lstStyle/>
        <a:p>
          <a:endParaRPr lang="es-AR"/>
        </a:p>
      </dgm:t>
    </dgm:pt>
    <dgm:pt modelId="{8F4392F0-97AB-4B93-889F-D54E56CADA5D}" type="sibTrans" cxnId="{485D0921-BC30-4071-B623-5AE9ABA90472}">
      <dgm:prSet/>
      <dgm:spPr/>
      <dgm:t>
        <a:bodyPr/>
        <a:lstStyle/>
        <a:p>
          <a:endParaRPr lang="es-AR"/>
        </a:p>
      </dgm:t>
    </dgm:pt>
    <dgm:pt modelId="{DFBFDF6C-6C15-4D37-9268-62D3A20E1C6F}">
      <dgm:prSet custT="1"/>
      <dgm:spPr/>
      <dgm:t>
        <a:bodyPr/>
        <a:lstStyle/>
        <a:p>
          <a:pPr rtl="0"/>
          <a:r>
            <a:rPr lang="en-US" sz="1200" b="1" smtClean="0"/>
            <a:t>¿QUIEN?</a:t>
          </a:r>
          <a:endParaRPr lang="es-AR" sz="1200" b="1" dirty="0"/>
        </a:p>
      </dgm:t>
    </dgm:pt>
    <dgm:pt modelId="{D24F6DE1-71AC-4E85-B645-5C0A4F2DA221}" type="parTrans" cxnId="{413571BB-2CD8-48C0-ABF6-85D56E25CFC8}">
      <dgm:prSet/>
      <dgm:spPr/>
      <dgm:t>
        <a:bodyPr/>
        <a:lstStyle/>
        <a:p>
          <a:endParaRPr lang="es-AR"/>
        </a:p>
      </dgm:t>
    </dgm:pt>
    <dgm:pt modelId="{C35D43D1-5C5D-41B7-BD68-92DE39906B1F}" type="sibTrans" cxnId="{413571BB-2CD8-48C0-ABF6-85D56E25CFC8}">
      <dgm:prSet/>
      <dgm:spPr/>
      <dgm:t>
        <a:bodyPr/>
        <a:lstStyle/>
        <a:p>
          <a:endParaRPr lang="es-AR"/>
        </a:p>
      </dgm:t>
    </dgm:pt>
    <dgm:pt modelId="{73F1D58C-2A9D-4BE8-A373-4E09413F26D7}" type="pres">
      <dgm:prSet presAssocID="{DFE2C6C6-AE16-4FC9-90C9-E02088C7B79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607D9BC-E5A8-470D-A3C6-26E46E293CC0}" type="pres">
      <dgm:prSet presAssocID="{075F867B-E4D0-4961-9729-14720341FE50}" presName="node" presStyleLbl="node1" presStyleIdx="0" presStyleCnt="4" custRadScaleRad="266774" custRadScaleInc="-199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F64D1C7-09ED-4163-BCC3-12A743F05081}" type="pres">
      <dgm:prSet presAssocID="{B57FC198-0BC7-4339-A833-9D1C7D75CE63}" presName="sibTrans" presStyleLbl="sibTrans2D1" presStyleIdx="0" presStyleCnt="4"/>
      <dgm:spPr/>
      <dgm:t>
        <a:bodyPr/>
        <a:lstStyle/>
        <a:p>
          <a:endParaRPr lang="es-AR"/>
        </a:p>
      </dgm:t>
    </dgm:pt>
    <dgm:pt modelId="{480B57FD-905D-4393-8BB8-A058A80DBAAF}" type="pres">
      <dgm:prSet presAssocID="{B57FC198-0BC7-4339-A833-9D1C7D75CE63}" presName="connectorText" presStyleLbl="sibTrans2D1" presStyleIdx="0" presStyleCnt="4"/>
      <dgm:spPr/>
      <dgm:t>
        <a:bodyPr/>
        <a:lstStyle/>
        <a:p>
          <a:endParaRPr lang="es-AR"/>
        </a:p>
      </dgm:t>
    </dgm:pt>
    <dgm:pt modelId="{F3C5AB97-39D5-4379-889C-124D704A5A12}" type="pres">
      <dgm:prSet presAssocID="{00B16B24-A8BE-4435-89B2-4730F3091D5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6A05EE1-ABB6-4C05-8151-3A4448E99C2F}" type="pres">
      <dgm:prSet presAssocID="{A8E445F2-48D3-4379-8916-AE7F190E803F}" presName="sibTrans" presStyleLbl="sibTrans2D1" presStyleIdx="1" presStyleCnt="4"/>
      <dgm:spPr/>
      <dgm:t>
        <a:bodyPr/>
        <a:lstStyle/>
        <a:p>
          <a:endParaRPr lang="es-AR"/>
        </a:p>
      </dgm:t>
    </dgm:pt>
    <dgm:pt modelId="{AA44BE5B-D868-4DCC-8DF5-053D85FFD8B7}" type="pres">
      <dgm:prSet presAssocID="{A8E445F2-48D3-4379-8916-AE7F190E803F}" presName="connectorText" presStyleLbl="sibTrans2D1" presStyleIdx="1" presStyleCnt="4"/>
      <dgm:spPr/>
      <dgm:t>
        <a:bodyPr/>
        <a:lstStyle/>
        <a:p>
          <a:endParaRPr lang="es-AR"/>
        </a:p>
      </dgm:t>
    </dgm:pt>
    <dgm:pt modelId="{193EAB3B-4EA9-44A2-8452-83D03C645FD7}" type="pres">
      <dgm:prSet presAssocID="{F0B1718E-E9C3-4F23-ACD0-238A729E85AB}" presName="node" presStyleLbl="node1" presStyleIdx="2" presStyleCnt="4" custScaleX="110997" custScaleY="10022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ADC1BB8-CA84-4AB1-8740-C79C566DB31B}" type="pres">
      <dgm:prSet presAssocID="{8F4392F0-97AB-4B93-889F-D54E56CADA5D}" presName="sibTrans" presStyleLbl="sibTrans2D1" presStyleIdx="2" presStyleCnt="4"/>
      <dgm:spPr/>
      <dgm:t>
        <a:bodyPr/>
        <a:lstStyle/>
        <a:p>
          <a:endParaRPr lang="es-AR"/>
        </a:p>
      </dgm:t>
    </dgm:pt>
    <dgm:pt modelId="{523435AD-6FA5-41DC-89C9-050153D9B856}" type="pres">
      <dgm:prSet presAssocID="{8F4392F0-97AB-4B93-889F-D54E56CADA5D}" presName="connectorText" presStyleLbl="sibTrans2D1" presStyleIdx="2" presStyleCnt="4"/>
      <dgm:spPr/>
      <dgm:t>
        <a:bodyPr/>
        <a:lstStyle/>
        <a:p>
          <a:endParaRPr lang="es-AR"/>
        </a:p>
      </dgm:t>
    </dgm:pt>
    <dgm:pt modelId="{52489668-15A5-4534-B04D-50D8A04FB9FC}" type="pres">
      <dgm:prSet presAssocID="{DFBFDF6C-6C15-4D37-9268-62D3A20E1C6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59B44CF-1271-4A3C-857E-1A5AEC696D4F}" type="pres">
      <dgm:prSet presAssocID="{C35D43D1-5C5D-41B7-BD68-92DE39906B1F}" presName="sibTrans" presStyleLbl="sibTrans2D1" presStyleIdx="3" presStyleCnt="4"/>
      <dgm:spPr/>
      <dgm:t>
        <a:bodyPr/>
        <a:lstStyle/>
        <a:p>
          <a:endParaRPr lang="es-AR"/>
        </a:p>
      </dgm:t>
    </dgm:pt>
    <dgm:pt modelId="{9F6F2711-3469-4B8E-82F6-663169DC0C17}" type="pres">
      <dgm:prSet presAssocID="{C35D43D1-5C5D-41B7-BD68-92DE39906B1F}" presName="connectorText" presStyleLbl="sibTrans2D1" presStyleIdx="3" presStyleCnt="4"/>
      <dgm:spPr/>
      <dgm:t>
        <a:bodyPr/>
        <a:lstStyle/>
        <a:p>
          <a:endParaRPr lang="es-AR"/>
        </a:p>
      </dgm:t>
    </dgm:pt>
  </dgm:ptLst>
  <dgm:cxnLst>
    <dgm:cxn modelId="{B7E37F25-D69F-4770-A02A-1A72E705E320}" type="presOf" srcId="{C35D43D1-5C5D-41B7-BD68-92DE39906B1F}" destId="{9F6F2711-3469-4B8E-82F6-663169DC0C17}" srcOrd="1" destOrd="0" presId="urn:microsoft.com/office/officeart/2005/8/layout/cycle2"/>
    <dgm:cxn modelId="{160047F4-CA84-4889-B798-60CB02B52FF0}" type="presOf" srcId="{075F867B-E4D0-4961-9729-14720341FE50}" destId="{6607D9BC-E5A8-470D-A3C6-26E46E293CC0}" srcOrd="0" destOrd="0" presId="urn:microsoft.com/office/officeart/2005/8/layout/cycle2"/>
    <dgm:cxn modelId="{35BA25C8-F438-4302-B87B-8CF1D6E9C460}" type="presOf" srcId="{8F4392F0-97AB-4B93-889F-D54E56CADA5D}" destId="{523435AD-6FA5-41DC-89C9-050153D9B856}" srcOrd="1" destOrd="0" presId="urn:microsoft.com/office/officeart/2005/8/layout/cycle2"/>
    <dgm:cxn modelId="{CC74C54A-C0DB-4294-A321-AEC2BEF69405}" type="presOf" srcId="{B57FC198-0BC7-4339-A833-9D1C7D75CE63}" destId="{7F64D1C7-09ED-4163-BCC3-12A743F05081}" srcOrd="0" destOrd="0" presId="urn:microsoft.com/office/officeart/2005/8/layout/cycle2"/>
    <dgm:cxn modelId="{AD237AD8-EB9F-4B75-9D49-D466C16E5AAC}" srcId="{DFE2C6C6-AE16-4FC9-90C9-E02088C7B79D}" destId="{075F867B-E4D0-4961-9729-14720341FE50}" srcOrd="0" destOrd="0" parTransId="{8F68464B-0315-4623-8F68-EF992E3E4182}" sibTransId="{B57FC198-0BC7-4339-A833-9D1C7D75CE63}"/>
    <dgm:cxn modelId="{FCC28162-709E-4D3B-9752-21A1532DC9EB}" type="presOf" srcId="{DFBFDF6C-6C15-4D37-9268-62D3A20E1C6F}" destId="{52489668-15A5-4534-B04D-50D8A04FB9FC}" srcOrd="0" destOrd="0" presId="urn:microsoft.com/office/officeart/2005/8/layout/cycle2"/>
    <dgm:cxn modelId="{BA94C18E-E725-42E6-9B15-8701B30FC542}" type="presOf" srcId="{A8E445F2-48D3-4379-8916-AE7F190E803F}" destId="{B6A05EE1-ABB6-4C05-8151-3A4448E99C2F}" srcOrd="0" destOrd="0" presId="urn:microsoft.com/office/officeart/2005/8/layout/cycle2"/>
    <dgm:cxn modelId="{3B486CFC-C39B-4FA2-967D-3A0328D9BFDD}" type="presOf" srcId="{C35D43D1-5C5D-41B7-BD68-92DE39906B1F}" destId="{D59B44CF-1271-4A3C-857E-1A5AEC696D4F}" srcOrd="0" destOrd="0" presId="urn:microsoft.com/office/officeart/2005/8/layout/cycle2"/>
    <dgm:cxn modelId="{485D0921-BC30-4071-B623-5AE9ABA90472}" srcId="{DFE2C6C6-AE16-4FC9-90C9-E02088C7B79D}" destId="{F0B1718E-E9C3-4F23-ACD0-238A729E85AB}" srcOrd="2" destOrd="0" parTransId="{4DA7BC30-31D7-4243-A441-71AFCA55D5B8}" sibTransId="{8F4392F0-97AB-4B93-889F-D54E56CADA5D}"/>
    <dgm:cxn modelId="{A7DD000A-061F-421E-B608-22F356FC2412}" type="presOf" srcId="{DFE2C6C6-AE16-4FC9-90C9-E02088C7B79D}" destId="{73F1D58C-2A9D-4BE8-A373-4E09413F26D7}" srcOrd="0" destOrd="0" presId="urn:microsoft.com/office/officeart/2005/8/layout/cycle2"/>
    <dgm:cxn modelId="{EA035CE7-F83C-4630-9C1D-240EE49F6B4C}" type="presOf" srcId="{F0B1718E-E9C3-4F23-ACD0-238A729E85AB}" destId="{193EAB3B-4EA9-44A2-8452-83D03C645FD7}" srcOrd="0" destOrd="0" presId="urn:microsoft.com/office/officeart/2005/8/layout/cycle2"/>
    <dgm:cxn modelId="{E3B38922-EF23-4D09-A52A-31D81B32D97D}" type="presOf" srcId="{A8E445F2-48D3-4379-8916-AE7F190E803F}" destId="{AA44BE5B-D868-4DCC-8DF5-053D85FFD8B7}" srcOrd="1" destOrd="0" presId="urn:microsoft.com/office/officeart/2005/8/layout/cycle2"/>
    <dgm:cxn modelId="{2A6C9CA6-149F-43B3-879C-A73BB6BCAF1F}" type="presOf" srcId="{8F4392F0-97AB-4B93-889F-D54E56CADA5D}" destId="{5ADC1BB8-CA84-4AB1-8740-C79C566DB31B}" srcOrd="0" destOrd="0" presId="urn:microsoft.com/office/officeart/2005/8/layout/cycle2"/>
    <dgm:cxn modelId="{C2D69E3D-211B-49AB-ABC6-32CA02D0B323}" type="presOf" srcId="{00B16B24-A8BE-4435-89B2-4730F3091D56}" destId="{F3C5AB97-39D5-4379-889C-124D704A5A12}" srcOrd="0" destOrd="0" presId="urn:microsoft.com/office/officeart/2005/8/layout/cycle2"/>
    <dgm:cxn modelId="{FC49D425-9495-41DE-99DD-A069DBB9FE0E}" type="presOf" srcId="{B57FC198-0BC7-4339-A833-9D1C7D75CE63}" destId="{480B57FD-905D-4393-8BB8-A058A80DBAAF}" srcOrd="1" destOrd="0" presId="urn:microsoft.com/office/officeart/2005/8/layout/cycle2"/>
    <dgm:cxn modelId="{413571BB-2CD8-48C0-ABF6-85D56E25CFC8}" srcId="{DFE2C6C6-AE16-4FC9-90C9-E02088C7B79D}" destId="{DFBFDF6C-6C15-4D37-9268-62D3A20E1C6F}" srcOrd="3" destOrd="0" parTransId="{D24F6DE1-71AC-4E85-B645-5C0A4F2DA221}" sibTransId="{C35D43D1-5C5D-41B7-BD68-92DE39906B1F}"/>
    <dgm:cxn modelId="{395DCC92-45E5-45D9-8882-09C6CB993692}" srcId="{DFE2C6C6-AE16-4FC9-90C9-E02088C7B79D}" destId="{00B16B24-A8BE-4435-89B2-4730F3091D56}" srcOrd="1" destOrd="0" parTransId="{D82FEFF6-6FA9-40BB-BB6F-BA8ABF6F5782}" sibTransId="{A8E445F2-48D3-4379-8916-AE7F190E803F}"/>
    <dgm:cxn modelId="{F02064FA-B7C8-48D4-9862-05A751529A22}" type="presParOf" srcId="{73F1D58C-2A9D-4BE8-A373-4E09413F26D7}" destId="{6607D9BC-E5A8-470D-A3C6-26E46E293CC0}" srcOrd="0" destOrd="0" presId="urn:microsoft.com/office/officeart/2005/8/layout/cycle2"/>
    <dgm:cxn modelId="{3AA37C5E-3E57-4BBC-A29C-BBDCA53ACD07}" type="presParOf" srcId="{73F1D58C-2A9D-4BE8-A373-4E09413F26D7}" destId="{7F64D1C7-09ED-4163-BCC3-12A743F05081}" srcOrd="1" destOrd="0" presId="urn:microsoft.com/office/officeart/2005/8/layout/cycle2"/>
    <dgm:cxn modelId="{F8C15A0F-6D03-480F-B06C-F277E129E008}" type="presParOf" srcId="{7F64D1C7-09ED-4163-BCC3-12A743F05081}" destId="{480B57FD-905D-4393-8BB8-A058A80DBAAF}" srcOrd="0" destOrd="0" presId="urn:microsoft.com/office/officeart/2005/8/layout/cycle2"/>
    <dgm:cxn modelId="{253F0102-0D71-4EB2-B01A-67CAAC88E53C}" type="presParOf" srcId="{73F1D58C-2A9D-4BE8-A373-4E09413F26D7}" destId="{F3C5AB97-39D5-4379-889C-124D704A5A12}" srcOrd="2" destOrd="0" presId="urn:microsoft.com/office/officeart/2005/8/layout/cycle2"/>
    <dgm:cxn modelId="{C0DA8346-CDC8-46E5-B9E9-502687B93129}" type="presParOf" srcId="{73F1D58C-2A9D-4BE8-A373-4E09413F26D7}" destId="{B6A05EE1-ABB6-4C05-8151-3A4448E99C2F}" srcOrd="3" destOrd="0" presId="urn:microsoft.com/office/officeart/2005/8/layout/cycle2"/>
    <dgm:cxn modelId="{8DEAF704-99DF-4B87-B682-C68F0E9A0B3C}" type="presParOf" srcId="{B6A05EE1-ABB6-4C05-8151-3A4448E99C2F}" destId="{AA44BE5B-D868-4DCC-8DF5-053D85FFD8B7}" srcOrd="0" destOrd="0" presId="urn:microsoft.com/office/officeart/2005/8/layout/cycle2"/>
    <dgm:cxn modelId="{221EC55C-DD98-4FFD-AEB8-C0529C55BE4B}" type="presParOf" srcId="{73F1D58C-2A9D-4BE8-A373-4E09413F26D7}" destId="{193EAB3B-4EA9-44A2-8452-83D03C645FD7}" srcOrd="4" destOrd="0" presId="urn:microsoft.com/office/officeart/2005/8/layout/cycle2"/>
    <dgm:cxn modelId="{9E0C7A5C-8267-415B-ACE2-9975B077DBD5}" type="presParOf" srcId="{73F1D58C-2A9D-4BE8-A373-4E09413F26D7}" destId="{5ADC1BB8-CA84-4AB1-8740-C79C566DB31B}" srcOrd="5" destOrd="0" presId="urn:microsoft.com/office/officeart/2005/8/layout/cycle2"/>
    <dgm:cxn modelId="{63846D2F-3971-455F-8E52-B4B9F5A28012}" type="presParOf" srcId="{5ADC1BB8-CA84-4AB1-8740-C79C566DB31B}" destId="{523435AD-6FA5-41DC-89C9-050153D9B856}" srcOrd="0" destOrd="0" presId="urn:microsoft.com/office/officeart/2005/8/layout/cycle2"/>
    <dgm:cxn modelId="{EAB47346-FE0E-47E2-AD1B-84A21E0D7B04}" type="presParOf" srcId="{73F1D58C-2A9D-4BE8-A373-4E09413F26D7}" destId="{52489668-15A5-4534-B04D-50D8A04FB9FC}" srcOrd="6" destOrd="0" presId="urn:microsoft.com/office/officeart/2005/8/layout/cycle2"/>
    <dgm:cxn modelId="{0639C03A-3882-4ACE-95E3-A9496F160969}" type="presParOf" srcId="{73F1D58C-2A9D-4BE8-A373-4E09413F26D7}" destId="{D59B44CF-1271-4A3C-857E-1A5AEC696D4F}" srcOrd="7" destOrd="0" presId="urn:microsoft.com/office/officeart/2005/8/layout/cycle2"/>
    <dgm:cxn modelId="{BE6C7AFC-74C9-4E7A-AC6E-1C27FDFF2956}" type="presParOf" srcId="{D59B44CF-1271-4A3C-857E-1A5AEC696D4F}" destId="{9F6F2711-3469-4B8E-82F6-663169DC0C1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77D3-6A82-422A-BA97-CB3C4B3F6B47}" type="datetimeFigureOut">
              <a:rPr lang="es-AR" smtClean="0"/>
              <a:t>18/05/2020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9C76-5509-4CBF-BEF8-57EDBBEB3865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77D3-6A82-422A-BA97-CB3C4B3F6B47}" type="datetimeFigureOut">
              <a:rPr lang="es-AR" smtClean="0"/>
              <a:t>18/05/2020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9C76-5509-4CBF-BEF8-57EDBBEB3865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77D3-6A82-422A-BA97-CB3C4B3F6B47}" type="datetimeFigureOut">
              <a:rPr lang="es-AR" smtClean="0"/>
              <a:t>18/05/2020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9C76-5509-4CBF-BEF8-57EDBBEB38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77D3-6A82-422A-BA97-CB3C4B3F6B47}" type="datetimeFigureOut">
              <a:rPr lang="es-AR" smtClean="0"/>
              <a:t>18/05/2020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9C76-5509-4CBF-BEF8-57EDBBEB3865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77D3-6A82-422A-BA97-CB3C4B3F6B47}" type="datetimeFigureOut">
              <a:rPr lang="es-AR" smtClean="0"/>
              <a:t>18/05/2020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9C76-5509-4CBF-BEF8-57EDBBEB3865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77D3-6A82-422A-BA97-CB3C4B3F6B47}" type="datetimeFigureOut">
              <a:rPr lang="es-AR" smtClean="0"/>
              <a:t>18/05/2020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9C76-5509-4CBF-BEF8-57EDBBEB38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77D3-6A82-422A-BA97-CB3C4B3F6B47}" type="datetimeFigureOut">
              <a:rPr lang="es-AR" smtClean="0"/>
              <a:t>18/05/2020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9C76-5509-4CBF-BEF8-57EDBBEB38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77D3-6A82-422A-BA97-CB3C4B3F6B47}" type="datetimeFigureOut">
              <a:rPr lang="es-AR" smtClean="0"/>
              <a:t>18/05/2020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9C76-5509-4CBF-BEF8-57EDBBEB38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77D3-6A82-422A-BA97-CB3C4B3F6B47}" type="datetimeFigureOut">
              <a:rPr lang="es-AR" smtClean="0"/>
              <a:t>18/05/2020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9C76-5509-4CBF-BEF8-57EDBBEB3865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77D3-6A82-422A-BA97-CB3C4B3F6B47}" type="datetimeFigureOut">
              <a:rPr lang="es-AR" smtClean="0"/>
              <a:t>18/05/2020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9C76-5509-4CBF-BEF8-57EDBBEB38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77D3-6A82-422A-BA97-CB3C4B3F6B47}" type="datetimeFigureOut">
              <a:rPr lang="es-AR" smtClean="0"/>
              <a:t>18/05/2020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9C76-5509-4CBF-BEF8-57EDBBEB3865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D6977D3-6A82-422A-BA97-CB3C4B3F6B47}" type="datetimeFigureOut">
              <a:rPr lang="es-AR" smtClean="0"/>
              <a:t>18/05/2020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6639C76-5509-4CBF-BEF8-57EDBBEB3865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5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2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1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764705"/>
            <a:ext cx="7175351" cy="2520280"/>
          </a:xfrm>
        </p:spPr>
        <p:txBody>
          <a:bodyPr/>
          <a:lstStyle/>
          <a:p>
            <a:r>
              <a:rPr lang="en-US" sz="4400" dirty="0">
                <a:effectLst/>
              </a:rPr>
              <a:t>DELEGADO/A GREMIAL</a:t>
            </a:r>
            <a:r>
              <a:rPr lang="es-AR" sz="4400" dirty="0">
                <a:effectLst/>
              </a:rPr>
              <a:t/>
            </a:r>
            <a:br>
              <a:rPr lang="es-AR" sz="4400" dirty="0">
                <a:effectLst/>
              </a:rPr>
            </a:br>
            <a:r>
              <a:rPr lang="es-AR" sz="4400" dirty="0">
                <a:effectLst/>
              </a:rPr>
              <a:t>Alcances y </a:t>
            </a:r>
            <a:r>
              <a:rPr lang="es-AR" sz="4400" dirty="0" smtClean="0">
                <a:effectLst/>
              </a:rPr>
              <a:t>significado</a:t>
            </a:r>
            <a:endParaRPr lang="es-AR" sz="4400" dirty="0"/>
          </a:p>
        </p:txBody>
      </p:sp>
      <p:sp>
        <p:nvSpPr>
          <p:cNvPr id="5" name="4 Rectángulo redondeado"/>
          <p:cNvSpPr/>
          <p:nvPr/>
        </p:nvSpPr>
        <p:spPr>
          <a:xfrm>
            <a:off x="971600" y="3140968"/>
            <a:ext cx="7560840" cy="300666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14600"/>
            <a:endParaRPr lang="es-AR" dirty="0"/>
          </a:p>
          <a:p>
            <a:pPr marL="2514600"/>
            <a:r>
              <a:rPr lang="es-AR" dirty="0">
                <a:solidFill>
                  <a:schemeClr val="accent1">
                    <a:lumMod val="75000"/>
                  </a:schemeClr>
                </a:solidFill>
              </a:rPr>
              <a:t>Autor: </a:t>
            </a:r>
            <a:endParaRPr lang="es-AR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14600"/>
            <a:r>
              <a:rPr lang="es-AR" dirty="0" smtClean="0">
                <a:solidFill>
                  <a:schemeClr val="accent1">
                    <a:lumMod val="75000"/>
                  </a:schemeClr>
                </a:solidFill>
              </a:rPr>
              <a:t>Ricardo </a:t>
            </a:r>
            <a:r>
              <a:rPr lang="es-AR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es-AR" dirty="0" smtClean="0">
                <a:solidFill>
                  <a:schemeClr val="accent1">
                    <a:lumMod val="75000"/>
                  </a:schemeClr>
                </a:solidFill>
              </a:rPr>
              <a:t>eyes</a:t>
            </a:r>
            <a:endParaRPr lang="es-AR" dirty="0">
              <a:solidFill>
                <a:schemeClr val="accent1">
                  <a:lumMod val="75000"/>
                </a:schemeClr>
              </a:solidFill>
            </a:endParaRPr>
          </a:p>
          <a:p>
            <a:pPr marL="2514600"/>
            <a:r>
              <a:rPr lang="es-AR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s-AR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AR" dirty="0">
                <a:solidFill>
                  <a:schemeClr val="accent1">
                    <a:lumMod val="75000"/>
                  </a:schemeClr>
                </a:solidFill>
              </a:rPr>
              <a:t>Secretario de Estadísticas , Capacitación y Formación Profesional: </a:t>
            </a:r>
            <a:endParaRPr lang="es-AR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14600"/>
            <a:r>
              <a:rPr lang="es-AR" dirty="0" smtClean="0">
                <a:solidFill>
                  <a:schemeClr val="accent1">
                    <a:lumMod val="75000"/>
                  </a:schemeClr>
                </a:solidFill>
              </a:rPr>
              <a:t>Compañero</a:t>
            </a:r>
            <a:r>
              <a:rPr lang="es-AR" dirty="0">
                <a:solidFill>
                  <a:schemeClr val="accent1">
                    <a:lumMod val="75000"/>
                  </a:schemeClr>
                </a:solidFill>
              </a:rPr>
              <a:t>: Gustavo </a:t>
            </a:r>
            <a:r>
              <a:rPr lang="es-AR" dirty="0" err="1">
                <a:solidFill>
                  <a:schemeClr val="accent1">
                    <a:lumMod val="75000"/>
                  </a:schemeClr>
                </a:solidFill>
              </a:rPr>
              <a:t>Seva</a:t>
            </a:r>
            <a:endParaRPr lang="es-AR" dirty="0">
              <a:solidFill>
                <a:schemeClr val="accent1">
                  <a:lumMod val="75000"/>
                </a:schemeClr>
              </a:solidFill>
            </a:endParaRPr>
          </a:p>
          <a:p>
            <a:pPr marL="2514600"/>
            <a:r>
              <a:rPr lang="es-AR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s-AR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AR" dirty="0">
                <a:solidFill>
                  <a:schemeClr val="accent1">
                    <a:lumMod val="75000"/>
                  </a:schemeClr>
                </a:solidFill>
              </a:rPr>
              <a:t>Secretario General : </a:t>
            </a:r>
            <a:endParaRPr lang="es-AR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514600"/>
            <a:r>
              <a:rPr lang="es-AR" dirty="0" smtClean="0">
                <a:solidFill>
                  <a:schemeClr val="accent1">
                    <a:lumMod val="75000"/>
                  </a:schemeClr>
                </a:solidFill>
              </a:rPr>
              <a:t>Compañero </a:t>
            </a:r>
            <a:r>
              <a:rPr lang="es-AR" dirty="0">
                <a:solidFill>
                  <a:schemeClr val="accent1">
                    <a:lumMod val="75000"/>
                  </a:schemeClr>
                </a:solidFill>
              </a:rPr>
              <a:t>Rubén García</a:t>
            </a:r>
          </a:p>
          <a:p>
            <a:pPr algn="ctr"/>
            <a:endParaRPr lang="es-AR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682" y="3573016"/>
            <a:ext cx="189547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2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404664"/>
            <a:ext cx="7848871" cy="302433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s-AR" dirty="0"/>
              <a:t>El reconocimiento de la figura del delegado/a gremial representa una conquista dentro del espectro de la lucha de los trabajadores , la cual esta </a:t>
            </a:r>
            <a:r>
              <a:rPr lang="es-AR" b="1" u="sng" dirty="0"/>
              <a:t>normada y reglamentada</a:t>
            </a:r>
            <a:r>
              <a:rPr lang="es-AR" b="1" dirty="0"/>
              <a:t> </a:t>
            </a:r>
            <a:r>
              <a:rPr lang="es-AR" dirty="0"/>
              <a:t>dentro de nuestra legislación (Ley 23551 Ley de Asociaciones Sindicales), la cual surge después de mucho tiempo , remplazando a otras en la cual , el </a:t>
            </a:r>
            <a:r>
              <a:rPr lang="es-AR" dirty="0" smtClean="0"/>
              <a:t>delegado/a, </a:t>
            </a:r>
            <a:r>
              <a:rPr lang="es-AR" dirty="0"/>
              <a:t>si bien estaba </a:t>
            </a:r>
            <a:r>
              <a:rPr lang="es-AR" dirty="0" smtClean="0"/>
              <a:t>contemplado/a, </a:t>
            </a:r>
            <a:r>
              <a:rPr lang="es-AR" dirty="0"/>
              <a:t>no tenía ninguna </a:t>
            </a:r>
            <a:r>
              <a:rPr lang="es-AR" b="1" u="sng" dirty="0"/>
              <a:t>estabilidad</a:t>
            </a:r>
            <a:r>
              <a:rPr lang="es-AR" b="1" u="sng" dirty="0" smtClean="0"/>
              <a:t>.</a:t>
            </a:r>
            <a:endParaRPr lang="es-AR" b="1" u="sng" dirty="0"/>
          </a:p>
        </p:txBody>
      </p:sp>
      <p:sp>
        <p:nvSpPr>
          <p:cNvPr id="4" name="3 Elipse"/>
          <p:cNvSpPr/>
          <p:nvPr/>
        </p:nvSpPr>
        <p:spPr>
          <a:xfrm>
            <a:off x="4090473" y="3470195"/>
            <a:ext cx="1010731" cy="1010731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4 CuadroTexto"/>
          <p:cNvSpPr txBox="1"/>
          <p:nvPr/>
        </p:nvSpPr>
        <p:spPr>
          <a:xfrm>
            <a:off x="1331640" y="4507224"/>
            <a:ext cx="6552728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Ley </a:t>
            </a:r>
            <a:r>
              <a:rPr lang="es-AR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 23551 </a:t>
            </a:r>
            <a:r>
              <a:rPr lang="en-US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 </a:t>
            </a:r>
            <a:r>
              <a:rPr lang="en-US" sz="2400" dirty="0" err="1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Asociaciones</a:t>
            </a:r>
            <a:r>
              <a:rPr lang="en-US" sz="24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Sindicales</a:t>
            </a:r>
            <a:endParaRPr lang="es-AR" sz="2400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6 Triángulo isósceles"/>
          <p:cNvSpPr/>
          <p:nvPr/>
        </p:nvSpPr>
        <p:spPr>
          <a:xfrm>
            <a:off x="1331640" y="4968889"/>
            <a:ext cx="1080120" cy="83637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Triángulo isósceles"/>
          <p:cNvSpPr/>
          <p:nvPr/>
        </p:nvSpPr>
        <p:spPr>
          <a:xfrm>
            <a:off x="6804248" y="4983717"/>
            <a:ext cx="1080120" cy="83637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040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5966666" cy="1800200"/>
          </a:xfrm>
        </p:spPr>
        <p:txBody>
          <a:bodyPr/>
          <a:lstStyle/>
          <a:p>
            <a:pPr algn="l"/>
            <a:r>
              <a:rPr lang="es-AR" dirty="0"/>
              <a:t>TUTELA SINDICAL</a:t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292080" y="1916832"/>
            <a:ext cx="3528392" cy="446224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AR" dirty="0" smtClean="0"/>
              <a:t>Representa </a:t>
            </a:r>
            <a:r>
              <a:rPr lang="es-AR" dirty="0"/>
              <a:t>en sí mismo el concepto que los representantes de los </a:t>
            </a:r>
            <a:r>
              <a:rPr lang="es-AR" dirty="0" smtClean="0"/>
              <a:t>trabajadores/as </a:t>
            </a:r>
            <a:r>
              <a:rPr lang="es-AR" dirty="0"/>
              <a:t>cuenten con las </a:t>
            </a:r>
            <a:r>
              <a:rPr lang="es-AR" b="1" u="sng" dirty="0"/>
              <a:t>garantías necesarias para el cumplimiento de sus funciones</a:t>
            </a:r>
            <a:r>
              <a:rPr lang="es-AR" dirty="0"/>
              <a:t>. </a:t>
            </a:r>
            <a:endParaRPr lang="es-AR" dirty="0" smtClean="0"/>
          </a:p>
          <a:p>
            <a:pPr algn="ctr"/>
            <a:r>
              <a:rPr lang="es-AR" dirty="0" smtClean="0"/>
              <a:t>El </a:t>
            </a:r>
            <a:r>
              <a:rPr lang="es-AR" dirty="0"/>
              <a:t>derecho sindical y el sistema de derechos humanos fundamentales, le asignan significación fundamental en su tratamiento. </a:t>
            </a:r>
            <a:endParaRPr lang="es-AR" dirty="0" smtClean="0"/>
          </a:p>
          <a:p>
            <a:pPr algn="ctr"/>
            <a:r>
              <a:rPr lang="es-AR" dirty="0" smtClean="0"/>
              <a:t>En </a:t>
            </a:r>
            <a:r>
              <a:rPr lang="es-AR" dirty="0"/>
              <a:t>sí mismo implica protección jurídica contra las prácticas </a:t>
            </a:r>
            <a:r>
              <a:rPr lang="es-AR" dirty="0" smtClean="0"/>
              <a:t>antisindicales</a:t>
            </a:r>
            <a:r>
              <a:rPr lang="es-AR" dirty="0"/>
              <a:t>.</a:t>
            </a:r>
          </a:p>
          <a:p>
            <a:pPr algn="ctr"/>
            <a:endParaRPr lang="es-AR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74" y="1916832"/>
            <a:ext cx="4392488" cy="4392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8261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476672"/>
            <a:ext cx="5966666" cy="1184344"/>
          </a:xfrm>
        </p:spPr>
        <p:txBody>
          <a:bodyPr/>
          <a:lstStyle/>
          <a:p>
            <a:pPr marL="0" indent="0" algn="l">
              <a:buNone/>
            </a:pPr>
            <a:r>
              <a:rPr lang="es-AR" dirty="0"/>
              <a:t>Las  Prácticas Desleales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13470" y="5013176"/>
            <a:ext cx="7993260" cy="1656184"/>
          </a:xfrm>
        </p:spPr>
        <p:txBody>
          <a:bodyPr>
            <a:normAutofit/>
          </a:bodyPr>
          <a:lstStyle/>
          <a:p>
            <a:pPr algn="ctr"/>
            <a:r>
              <a:rPr lang="es-AR" sz="2800" dirty="0" smtClean="0"/>
              <a:t>Implican </a:t>
            </a:r>
            <a:r>
              <a:rPr lang="es-AR" sz="2800" dirty="0"/>
              <a:t>presencia de conductas que atacando a los intereses y actividad gremial, lesionan el interés colectivo profesional.</a:t>
            </a:r>
          </a:p>
          <a:p>
            <a:pPr algn="ctr"/>
            <a:endParaRPr lang="es-AR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82" y="1844824"/>
            <a:ext cx="4211225" cy="2793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0322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55576" y="548680"/>
            <a:ext cx="7237356" cy="5904655"/>
          </a:xfrm>
        </p:spPr>
        <p:txBody>
          <a:bodyPr>
            <a:normAutofit lnSpcReduction="10000"/>
          </a:bodyPr>
          <a:lstStyle/>
          <a:p>
            <a:pPr algn="ctr"/>
            <a:r>
              <a:rPr lang="es-AR" dirty="0"/>
              <a:t>Resumiendo la práctica desleal representa </a:t>
            </a:r>
            <a:r>
              <a:rPr lang="es-AR" b="1" dirty="0" smtClean="0"/>
              <a:t>toda actitud </a:t>
            </a:r>
            <a:r>
              <a:rPr lang="es-AR" b="1" dirty="0"/>
              <a:t>del </a:t>
            </a:r>
            <a:r>
              <a:rPr lang="es-AR" b="1" dirty="0" smtClean="0"/>
              <a:t>empleador/a </a:t>
            </a:r>
            <a:r>
              <a:rPr lang="es-AR" b="1" dirty="0"/>
              <a:t>que afecte, perturbe u obstaculice la actividad y desarrollo de las actividades sindicales</a:t>
            </a:r>
            <a:r>
              <a:rPr lang="es-AR" dirty="0"/>
              <a:t> y por ende , los derechos que consecuentemente se reconoce a los individuos</a:t>
            </a:r>
            <a:r>
              <a:rPr lang="es-AR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pPr algn="ctr"/>
            <a:endParaRPr lang="es-AR" dirty="0" smtClean="0"/>
          </a:p>
          <a:p>
            <a:pPr algn="ctr"/>
            <a:r>
              <a:rPr lang="es-AR" dirty="0" smtClean="0"/>
              <a:t>En </a:t>
            </a:r>
            <a:r>
              <a:rPr lang="es-AR" dirty="0"/>
              <a:t>relación al amparo sindical, la normativa establece la facultad de toda asociación y de todo </a:t>
            </a:r>
            <a:r>
              <a:rPr lang="es-AR" dirty="0" smtClean="0"/>
              <a:t>trabajador/a </a:t>
            </a:r>
            <a:r>
              <a:rPr lang="es-AR" dirty="0"/>
              <a:t>impedida u obstaculizada en el ejercicio de los derechos establecidos de </a:t>
            </a:r>
            <a:r>
              <a:rPr lang="es-AR" dirty="0" smtClean="0"/>
              <a:t>recabar </a:t>
            </a:r>
            <a:r>
              <a:rPr lang="es-AR" dirty="0"/>
              <a:t>por </a:t>
            </a:r>
            <a:r>
              <a:rPr lang="es-AR" dirty="0" smtClean="0"/>
              <a:t>vía </a:t>
            </a:r>
            <a:r>
              <a:rPr lang="es-AR" dirty="0"/>
              <a:t>sumarísima el amparo correspondiente ante los tribunales competentes</a:t>
            </a:r>
            <a:r>
              <a:rPr lang="es-AR" dirty="0" smtClean="0"/>
              <a:t>.</a:t>
            </a:r>
            <a:endParaRPr lang="es-AR" dirty="0"/>
          </a:p>
        </p:txBody>
      </p:sp>
      <p:grpSp>
        <p:nvGrpSpPr>
          <p:cNvPr id="9" name="8 Grupo"/>
          <p:cNvGrpSpPr/>
          <p:nvPr/>
        </p:nvGrpSpPr>
        <p:grpSpPr>
          <a:xfrm>
            <a:off x="611188" y="2276872"/>
            <a:ext cx="8065268" cy="2323226"/>
            <a:chOff x="611188" y="2276872"/>
            <a:chExt cx="8065268" cy="2323226"/>
          </a:xfrm>
        </p:grpSpPr>
        <p:pic>
          <p:nvPicPr>
            <p:cNvPr id="2" name="1 Imagen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439" b="26190"/>
            <a:stretch/>
          </p:blipFill>
          <p:spPr>
            <a:xfrm>
              <a:off x="611188" y="2276872"/>
              <a:ext cx="8065268" cy="174716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7" name="6 Rectángulo"/>
            <p:cNvSpPr/>
            <p:nvPr/>
          </p:nvSpPr>
          <p:spPr>
            <a:xfrm>
              <a:off x="5292080" y="3796748"/>
              <a:ext cx="3384376" cy="568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" name="3 Triángulo isósceles"/>
            <p:cNvSpPr/>
            <p:nvPr/>
          </p:nvSpPr>
          <p:spPr>
            <a:xfrm>
              <a:off x="2195736" y="3080464"/>
              <a:ext cx="1080120" cy="101261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4 Triángulo isósceles"/>
            <p:cNvSpPr/>
            <p:nvPr/>
          </p:nvSpPr>
          <p:spPr>
            <a:xfrm>
              <a:off x="6228184" y="3067215"/>
              <a:ext cx="1082790" cy="101511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8" name="7 Recortar rectángulo de esquina del mismo lado"/>
            <p:cNvSpPr/>
            <p:nvPr/>
          </p:nvSpPr>
          <p:spPr>
            <a:xfrm>
              <a:off x="611188" y="3943687"/>
              <a:ext cx="8065268" cy="656411"/>
            </a:xfrm>
            <a:custGeom>
              <a:avLst/>
              <a:gdLst>
                <a:gd name="connsiteX0" fmla="*/ 322491 w 8065268"/>
                <a:gd name="connsiteY0" fmla="*/ 0 h 644981"/>
                <a:gd name="connsiteX1" fmla="*/ 7742778 w 8065268"/>
                <a:gd name="connsiteY1" fmla="*/ 0 h 644981"/>
                <a:gd name="connsiteX2" fmla="*/ 8065268 w 8065268"/>
                <a:gd name="connsiteY2" fmla="*/ 322491 h 644981"/>
                <a:gd name="connsiteX3" fmla="*/ 8065268 w 8065268"/>
                <a:gd name="connsiteY3" fmla="*/ 644981 h 644981"/>
                <a:gd name="connsiteX4" fmla="*/ 8065268 w 8065268"/>
                <a:gd name="connsiteY4" fmla="*/ 644981 h 644981"/>
                <a:gd name="connsiteX5" fmla="*/ 0 w 8065268"/>
                <a:gd name="connsiteY5" fmla="*/ 644981 h 644981"/>
                <a:gd name="connsiteX6" fmla="*/ 0 w 8065268"/>
                <a:gd name="connsiteY6" fmla="*/ 644981 h 644981"/>
                <a:gd name="connsiteX7" fmla="*/ 0 w 8065268"/>
                <a:gd name="connsiteY7" fmla="*/ 322491 h 644981"/>
                <a:gd name="connsiteX8" fmla="*/ 322491 w 8065268"/>
                <a:gd name="connsiteY8" fmla="*/ 0 h 644981"/>
                <a:gd name="connsiteX0" fmla="*/ 25311 w 8065268"/>
                <a:gd name="connsiteY0" fmla="*/ 0 h 644981"/>
                <a:gd name="connsiteX1" fmla="*/ 7742778 w 8065268"/>
                <a:gd name="connsiteY1" fmla="*/ 0 h 644981"/>
                <a:gd name="connsiteX2" fmla="*/ 8065268 w 8065268"/>
                <a:gd name="connsiteY2" fmla="*/ 322491 h 644981"/>
                <a:gd name="connsiteX3" fmla="*/ 8065268 w 8065268"/>
                <a:gd name="connsiteY3" fmla="*/ 644981 h 644981"/>
                <a:gd name="connsiteX4" fmla="*/ 8065268 w 8065268"/>
                <a:gd name="connsiteY4" fmla="*/ 644981 h 644981"/>
                <a:gd name="connsiteX5" fmla="*/ 0 w 8065268"/>
                <a:gd name="connsiteY5" fmla="*/ 644981 h 644981"/>
                <a:gd name="connsiteX6" fmla="*/ 0 w 8065268"/>
                <a:gd name="connsiteY6" fmla="*/ 644981 h 644981"/>
                <a:gd name="connsiteX7" fmla="*/ 0 w 8065268"/>
                <a:gd name="connsiteY7" fmla="*/ 322491 h 644981"/>
                <a:gd name="connsiteX8" fmla="*/ 25311 w 8065268"/>
                <a:gd name="connsiteY8" fmla="*/ 0 h 644981"/>
                <a:gd name="connsiteX0" fmla="*/ 25311 w 8065268"/>
                <a:gd name="connsiteY0" fmla="*/ 11430 h 656411"/>
                <a:gd name="connsiteX1" fmla="*/ 7136988 w 8065268"/>
                <a:gd name="connsiteY1" fmla="*/ 0 h 656411"/>
                <a:gd name="connsiteX2" fmla="*/ 8065268 w 8065268"/>
                <a:gd name="connsiteY2" fmla="*/ 333921 h 656411"/>
                <a:gd name="connsiteX3" fmla="*/ 8065268 w 8065268"/>
                <a:gd name="connsiteY3" fmla="*/ 656411 h 656411"/>
                <a:gd name="connsiteX4" fmla="*/ 8065268 w 8065268"/>
                <a:gd name="connsiteY4" fmla="*/ 656411 h 656411"/>
                <a:gd name="connsiteX5" fmla="*/ 0 w 8065268"/>
                <a:gd name="connsiteY5" fmla="*/ 656411 h 656411"/>
                <a:gd name="connsiteX6" fmla="*/ 0 w 8065268"/>
                <a:gd name="connsiteY6" fmla="*/ 656411 h 656411"/>
                <a:gd name="connsiteX7" fmla="*/ 0 w 8065268"/>
                <a:gd name="connsiteY7" fmla="*/ 333921 h 656411"/>
                <a:gd name="connsiteX8" fmla="*/ 25311 w 8065268"/>
                <a:gd name="connsiteY8" fmla="*/ 11430 h 656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65268" h="656411">
                  <a:moveTo>
                    <a:pt x="25311" y="11430"/>
                  </a:moveTo>
                  <a:lnTo>
                    <a:pt x="7136988" y="0"/>
                  </a:lnTo>
                  <a:lnTo>
                    <a:pt x="8065268" y="333921"/>
                  </a:lnTo>
                  <a:lnTo>
                    <a:pt x="8065268" y="656411"/>
                  </a:lnTo>
                  <a:lnTo>
                    <a:pt x="8065268" y="656411"/>
                  </a:lnTo>
                  <a:lnTo>
                    <a:pt x="0" y="656411"/>
                  </a:lnTo>
                  <a:lnTo>
                    <a:pt x="0" y="656411"/>
                  </a:lnTo>
                  <a:lnTo>
                    <a:pt x="0" y="333921"/>
                  </a:lnTo>
                  <a:lnTo>
                    <a:pt x="25311" y="1143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PRACTICAS DESLEALES</a:t>
              </a:r>
              <a:endParaRPr lang="es-AR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815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>
          <a:xfrm>
            <a:off x="1143000" y="1955656"/>
            <a:ext cx="3284984" cy="639762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ACCION GREMIAL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>
          <a:xfrm>
            <a:off x="611188" y="2768479"/>
            <a:ext cx="3891963" cy="3180801"/>
          </a:xfrm>
        </p:spPr>
        <p:txBody>
          <a:bodyPr>
            <a:normAutofit fontScale="92500" lnSpcReduction="10000"/>
          </a:bodyPr>
          <a:lstStyle/>
          <a:p>
            <a:r>
              <a:rPr lang="es-AR" dirty="0" smtClean="0"/>
              <a:t>Gremialismo </a:t>
            </a:r>
            <a:r>
              <a:rPr lang="es-AR" dirty="0"/>
              <a:t>&gt; el hombre/mujer busca asociarse con otras personas con un mismo ejercicio , profesión o situación social. Con un espíritu mutualista y cooperativo, formo grupos corporativos que </a:t>
            </a:r>
            <a:r>
              <a:rPr lang="es-AR" b="1" u="sng" dirty="0"/>
              <a:t>a través de su acción social y ayuda económica le facilitara un crecimiento y un mejor vivir.</a:t>
            </a:r>
            <a:r>
              <a:rPr lang="es-AR" dirty="0"/>
              <a:t> </a:t>
            </a:r>
            <a:r>
              <a:rPr lang="es-AR" b="1" u="sng" dirty="0"/>
              <a:t>No discuten la organización social </a:t>
            </a:r>
            <a:r>
              <a:rPr lang="es-AR" dirty="0"/>
              <a:t>donde se desarrollan . Ese tipo de organizaciones se denomina gremio.</a:t>
            </a:r>
          </a:p>
          <a:p>
            <a:endParaRPr lang="es-AR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3"/>
          </p:nvPr>
        </p:nvSpPr>
        <p:spPr>
          <a:xfrm>
            <a:off x="4860032" y="1955656"/>
            <a:ext cx="3133974" cy="639762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ACCION SINDICAL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"/>
          </p:nvPr>
        </p:nvSpPr>
        <p:spPr>
          <a:xfrm>
            <a:off x="4645024" y="2839192"/>
            <a:ext cx="3743399" cy="318209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s-AR" dirty="0"/>
              <a:t>El Sindicalismo  ha tenido como fin desde su formación, la </a:t>
            </a:r>
            <a:r>
              <a:rPr lang="es-AR" b="1" u="sng" dirty="0"/>
              <a:t>organización en defensa de los intereses económicos, sociales y laborales de los trabajadores con miras a un mejoramiento de clase </a:t>
            </a:r>
            <a:r>
              <a:rPr lang="es-AR" dirty="0"/>
              <a:t>. Por ello sus accionar encuentra su basamento en la lucha contra la supremacía del capital y su orden económico, como así también contra el poder del estado que los protege y les sirve . </a:t>
            </a:r>
            <a:r>
              <a:rPr lang="es-AR" b="1" u="sng" dirty="0"/>
              <a:t>Su esencia es de carácter revolucionaria y encuentran como forma de acción genuina la acción directa </a:t>
            </a:r>
            <a:r>
              <a:rPr lang="es-AR" dirty="0"/>
              <a:t>y la huelga como máxima expresión, en lo ideal no comprometida con los partidos políticos o intereses mediáticos o coyunturales</a:t>
            </a:r>
            <a:r>
              <a:rPr lang="es-AR" dirty="0" smtClean="0"/>
              <a:t>.</a:t>
            </a:r>
            <a:endParaRPr lang="es-AR" dirty="0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ES CONVENIENTE DIFERENCIAR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4667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188640"/>
            <a:ext cx="5966666" cy="2423346"/>
          </a:xfrm>
        </p:spPr>
        <p:txBody>
          <a:bodyPr/>
          <a:lstStyle/>
          <a:p>
            <a:r>
              <a:rPr lang="es-AR" dirty="0"/>
              <a:t>EL/LA DELEGADO/A GREMIAL</a:t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55576" y="3573016"/>
            <a:ext cx="7776864" cy="2736304"/>
          </a:xfrm>
        </p:spPr>
        <p:txBody>
          <a:bodyPr>
            <a:normAutofit fontScale="92500"/>
          </a:bodyPr>
          <a:lstStyle/>
          <a:p>
            <a:r>
              <a:rPr lang="es-AR" dirty="0" smtClean="0"/>
              <a:t>Los delegados/as </a:t>
            </a:r>
            <a:r>
              <a:rPr lang="es-AR" dirty="0"/>
              <a:t>gremiales velan por el cumplimiento del contrato y de las normas laborales, para lo cual hablan en nombre de sus </a:t>
            </a:r>
            <a:r>
              <a:rPr lang="es-AR" dirty="0" smtClean="0"/>
              <a:t>compañeros/as </a:t>
            </a:r>
            <a:r>
              <a:rPr lang="es-AR" dirty="0"/>
              <a:t>de trabajo o presentan reclamaciones oficiales</a:t>
            </a:r>
            <a:r>
              <a:rPr lang="es-AR" dirty="0" smtClean="0"/>
              <a:t>.</a:t>
            </a:r>
          </a:p>
          <a:p>
            <a:pPr algn="ctr"/>
            <a:r>
              <a:rPr lang="es-AR" b="1" dirty="0">
                <a:latin typeface="Verdana"/>
                <a:ea typeface="Verdana"/>
                <a:cs typeface="Verdana"/>
              </a:rPr>
              <a:t>&amp;</a:t>
            </a:r>
            <a:endParaRPr lang="es-AR" b="1" dirty="0"/>
          </a:p>
          <a:p>
            <a:pPr algn="ctr"/>
            <a:r>
              <a:rPr lang="es-AR" dirty="0" smtClean="0"/>
              <a:t>El/La Delegado/a </a:t>
            </a:r>
            <a:r>
              <a:rPr lang="es-AR" dirty="0"/>
              <a:t>Gremial incorpora afiliados nuevos y los impulsa a trabajar en el sindicato. Por último, el </a:t>
            </a:r>
            <a:r>
              <a:rPr lang="es-AR" dirty="0" smtClean="0"/>
              <a:t>delegado/a </a:t>
            </a:r>
            <a:r>
              <a:rPr lang="es-AR" dirty="0"/>
              <a:t>gremial mantiene a los </a:t>
            </a:r>
            <a:r>
              <a:rPr lang="es-AR" dirty="0" smtClean="0"/>
              <a:t>afiliados/as </a:t>
            </a:r>
            <a:r>
              <a:rPr lang="es-AR" dirty="0"/>
              <a:t>al tanto de los programas y actividades sindicales.</a:t>
            </a:r>
          </a:p>
          <a:p>
            <a:endParaRPr lang="es-AR" dirty="0"/>
          </a:p>
        </p:txBody>
      </p:sp>
      <p:sp>
        <p:nvSpPr>
          <p:cNvPr id="4" name="3 CuadroTexto"/>
          <p:cNvSpPr txBox="1"/>
          <p:nvPr/>
        </p:nvSpPr>
        <p:spPr>
          <a:xfrm>
            <a:off x="1403648" y="2204864"/>
            <a:ext cx="626469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800" b="1" dirty="0"/>
              <a:t>”</a:t>
            </a:r>
            <a:r>
              <a:rPr lang="es-AR" sz="2800" b="1" dirty="0" smtClean="0"/>
              <a:t>El/La delegado/a </a:t>
            </a:r>
            <a:r>
              <a:rPr lang="es-AR" sz="2800" b="1" dirty="0"/>
              <a:t>gremial es la </a:t>
            </a:r>
            <a:endParaRPr lang="es-AR" sz="2800" b="1" dirty="0" smtClean="0"/>
          </a:p>
          <a:p>
            <a:pPr algn="ctr"/>
            <a:r>
              <a:rPr lang="es-AR" sz="2800" b="1" dirty="0" smtClean="0"/>
              <a:t>columna </a:t>
            </a:r>
            <a:r>
              <a:rPr lang="es-AR" sz="2800" b="1" dirty="0"/>
              <a:t>vertebral del Sindicato</a:t>
            </a:r>
            <a:r>
              <a:rPr lang="es-AR" sz="2800" b="1" dirty="0" smtClean="0"/>
              <a:t>”</a:t>
            </a:r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255944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5966666" cy="2423346"/>
          </a:xfrm>
        </p:spPr>
        <p:txBody>
          <a:bodyPr/>
          <a:lstStyle/>
          <a:p>
            <a:r>
              <a:rPr lang="es-AR" dirty="0"/>
              <a:t>LA IMPORTANCIA DEL </a:t>
            </a:r>
            <a:r>
              <a:rPr lang="es-AR" dirty="0" smtClean="0"/>
              <a:t>DELEGADO/A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04048" y="2420888"/>
            <a:ext cx="3672408" cy="4176464"/>
          </a:xfrm>
        </p:spPr>
        <p:txBody>
          <a:bodyPr>
            <a:normAutofit fontScale="85000" lnSpcReduction="10000"/>
          </a:bodyPr>
          <a:lstStyle/>
          <a:p>
            <a:pPr marL="342900" indent="-342900" algn="l">
              <a:buFont typeface="Wingdings" pitchFamily="2" charset="2"/>
              <a:buChar char="ü"/>
            </a:pPr>
            <a:r>
              <a:rPr lang="es-AR" dirty="0" smtClean="0"/>
              <a:t>No </a:t>
            </a:r>
            <a:r>
              <a:rPr lang="es-AR" dirty="0"/>
              <a:t>existe una escuela para </a:t>
            </a:r>
            <a:r>
              <a:rPr lang="es-AR" dirty="0" smtClean="0"/>
              <a:t>delegados/as </a:t>
            </a:r>
            <a:r>
              <a:rPr lang="es-AR" dirty="0"/>
              <a:t>, siendo el propio aprendizaje y la trasmisión solidaria de experiencias, la principal guía para clarificar algunas de sus funciones.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es-AR" dirty="0"/>
              <a:t>El </a:t>
            </a:r>
            <a:r>
              <a:rPr lang="es-AR" dirty="0" smtClean="0"/>
              <a:t>delegado/a </a:t>
            </a:r>
            <a:r>
              <a:rPr lang="es-AR" dirty="0"/>
              <a:t>es quien debe asumir el peso de la relación directa entre el </a:t>
            </a:r>
            <a:r>
              <a:rPr lang="es-AR" dirty="0" smtClean="0"/>
              <a:t>empresario/a </a:t>
            </a:r>
            <a:r>
              <a:rPr lang="es-AR" dirty="0"/>
              <a:t>y los </a:t>
            </a:r>
            <a:r>
              <a:rPr lang="es-AR" dirty="0" smtClean="0"/>
              <a:t>trabajadores/as </a:t>
            </a:r>
            <a:r>
              <a:rPr lang="es-AR" dirty="0"/>
              <a:t>que </a:t>
            </a:r>
            <a:r>
              <a:rPr lang="es-AR" dirty="0" smtClean="0"/>
              <a:t>lo/la </a:t>
            </a:r>
            <a:r>
              <a:rPr lang="es-AR" dirty="0"/>
              <a:t>eligieron para que los </a:t>
            </a:r>
            <a:r>
              <a:rPr lang="es-AR" dirty="0" smtClean="0"/>
              <a:t>represente, </a:t>
            </a:r>
            <a:r>
              <a:rPr lang="es-AR" dirty="0"/>
              <a:t>por ello debe auto reconocer su papel principal en la tarea de integrarse a su sindicato y capacitarse.</a:t>
            </a:r>
          </a:p>
          <a:p>
            <a:endParaRPr lang="es-AR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8" y="2420888"/>
            <a:ext cx="4176836" cy="4074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768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188" y="3068960"/>
            <a:ext cx="4392488" cy="720080"/>
          </a:xfrm>
        </p:spPr>
        <p:txBody>
          <a:bodyPr/>
          <a:lstStyle/>
          <a:p>
            <a:pPr algn="l"/>
            <a:r>
              <a:rPr lang="es-AR" sz="4000" dirty="0" smtClean="0"/>
              <a:t>OBLIGACIONES</a:t>
            </a:r>
            <a:endParaRPr lang="es-AR" sz="4000" dirty="0"/>
          </a:p>
        </p:txBody>
      </p:sp>
      <p:sp>
        <p:nvSpPr>
          <p:cNvPr id="5" name="4 Rectángulo"/>
          <p:cNvSpPr/>
          <p:nvPr/>
        </p:nvSpPr>
        <p:spPr>
          <a:xfrm>
            <a:off x="4860032" y="1742598"/>
            <a:ext cx="3384376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endParaRPr lang="es-A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644008" y="980728"/>
            <a:ext cx="3960440" cy="51125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CuadroTexto"/>
          <p:cNvSpPr txBox="1"/>
          <p:nvPr/>
        </p:nvSpPr>
        <p:spPr>
          <a:xfrm>
            <a:off x="4881034" y="1324501"/>
            <a:ext cx="221124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s-A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CONDUCTA</a:t>
            </a:r>
          </a:p>
          <a:p>
            <a:pPr marL="285750" indent="-285750">
              <a:buFont typeface="Wingdings" pitchFamily="2" charset="2"/>
              <a:buChar char="ü"/>
            </a:pPr>
            <a:endParaRPr lang="es-A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860032" y="2204263"/>
            <a:ext cx="2236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CAPACIDAD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860032" y="3084850"/>
            <a:ext cx="2248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MILITANCIA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860032" y="4005064"/>
            <a:ext cx="3516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REPRESENATIVIDAD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006351" y="5013176"/>
            <a:ext cx="2274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FUNCIONES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872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92696"/>
            <a:ext cx="5966666" cy="720080"/>
          </a:xfrm>
        </p:spPr>
        <p:txBody>
          <a:bodyPr/>
          <a:lstStyle/>
          <a:p>
            <a:pPr marL="0" indent="0" algn="l">
              <a:buNone/>
            </a:pPr>
            <a:r>
              <a:rPr lang="es-AR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CONDUCTA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424" y="4941168"/>
            <a:ext cx="7776864" cy="1656184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s-AR" dirty="0" smtClean="0"/>
              <a:t>A </a:t>
            </a:r>
            <a:r>
              <a:rPr lang="es-AR" dirty="0"/>
              <a:t>la </a:t>
            </a:r>
            <a:r>
              <a:rPr lang="es-AR" b="1" dirty="0" smtClean="0"/>
              <a:t>Comisión Directiva </a:t>
            </a:r>
            <a:r>
              <a:rPr lang="es-AR" b="1" dirty="0"/>
              <a:t>del </a:t>
            </a:r>
            <a:r>
              <a:rPr lang="es-AR" b="1" dirty="0" smtClean="0"/>
              <a:t>Sindicato </a:t>
            </a:r>
            <a:r>
              <a:rPr lang="es-AR" dirty="0"/>
              <a:t>ha de considerarla con respeto, sin callarse cuando sienta que no ha puesto calor en defender los intereses de sus </a:t>
            </a:r>
            <a:r>
              <a:rPr lang="es-AR" dirty="0" smtClean="0"/>
              <a:t>compañeros/as </a:t>
            </a:r>
            <a:r>
              <a:rPr lang="es-AR" b="1" dirty="0"/>
              <a:t>cuidando de no formular críticas infundadas o inoportunas </a:t>
            </a:r>
            <a:r>
              <a:rPr lang="es-AR" dirty="0"/>
              <a:t>pero </a:t>
            </a:r>
            <a:r>
              <a:rPr lang="es-AR" b="1" dirty="0"/>
              <a:t>aportando siempre desde su opinión</a:t>
            </a:r>
            <a:r>
              <a:rPr lang="es-AR" dirty="0"/>
              <a:t> para el mejoramiento colectivo aportando y rescatando ideas realizables para supera lo que entiende no se </a:t>
            </a:r>
            <a:r>
              <a:rPr lang="es-AR" dirty="0" smtClean="0"/>
              <a:t>hizo </a:t>
            </a:r>
            <a:r>
              <a:rPr lang="es-AR" dirty="0"/>
              <a:t>bien</a:t>
            </a:r>
            <a:r>
              <a:rPr lang="es-AR" dirty="0" smtClean="0"/>
              <a:t>.</a:t>
            </a:r>
            <a:endParaRPr lang="es-AR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6" t="10059" r="9476" b="31893"/>
          <a:stretch/>
        </p:blipFill>
        <p:spPr>
          <a:xfrm>
            <a:off x="755577" y="1742599"/>
            <a:ext cx="3816423" cy="307381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4 Rectángulo"/>
          <p:cNvSpPr/>
          <p:nvPr/>
        </p:nvSpPr>
        <p:spPr>
          <a:xfrm>
            <a:off x="4860032" y="1742598"/>
            <a:ext cx="37444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/>
              <a:t>Al empleador/a </a:t>
            </a:r>
            <a:r>
              <a:rPr lang="es-AR" dirty="0"/>
              <a:t>ha de tratarlo sin agresividad ni altivez pero sin creerse jamás que está por debajo de él. Debe asumir, que su presencia esta sumada a la representatividad de todos sus </a:t>
            </a:r>
            <a:r>
              <a:rPr lang="es-AR" dirty="0" smtClean="0"/>
              <a:t>compañeros/as </a:t>
            </a:r>
            <a:r>
              <a:rPr lang="es-AR" dirty="0"/>
              <a:t>de labor que lo eligieron.</a:t>
            </a:r>
          </a:p>
        </p:txBody>
      </p:sp>
    </p:spTree>
    <p:extLst>
      <p:ext uri="{BB962C8B-B14F-4D97-AF65-F5344CB8AC3E}">
        <p14:creationId xmlns:p14="http://schemas.microsoft.com/office/powerpoint/2010/main" val="306705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92696"/>
            <a:ext cx="5966666" cy="720080"/>
          </a:xfrm>
        </p:spPr>
        <p:txBody>
          <a:bodyPr/>
          <a:lstStyle/>
          <a:p>
            <a:pPr marL="0" indent="0" algn="l">
              <a:buNone/>
            </a:pPr>
            <a:r>
              <a:rPr lang="es-AR" i="1" u="sng" dirty="0" smtClean="0"/>
              <a:t>CAPACIDAD</a:t>
            </a:r>
            <a:endParaRPr lang="es-AR" i="1" u="sng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11188" y="5373216"/>
            <a:ext cx="8064896" cy="864096"/>
          </a:xfrm>
          <a:solidFill>
            <a:srgbClr val="FFC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AR" dirty="0" smtClean="0"/>
              <a:t>Mas </a:t>
            </a:r>
            <a:r>
              <a:rPr lang="es-AR" dirty="0"/>
              <a:t>que sabiduría , lo que hace falta es sentido común </a:t>
            </a:r>
            <a:r>
              <a:rPr lang="es-AR" dirty="0" smtClean="0"/>
              <a:t>…</a:t>
            </a:r>
            <a:endParaRPr lang="es-AR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144" y="1905000"/>
            <a:ext cx="4621104" cy="2532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9566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92696"/>
            <a:ext cx="5966666" cy="720080"/>
          </a:xfrm>
        </p:spPr>
        <p:txBody>
          <a:bodyPr/>
          <a:lstStyle/>
          <a:p>
            <a:pPr marL="0" indent="0" algn="l">
              <a:buNone/>
            </a:pPr>
            <a:r>
              <a:rPr lang="es-AR" i="1" u="sng" dirty="0" smtClean="0"/>
              <a:t>CAPACIDAD</a:t>
            </a:r>
            <a:endParaRPr lang="es-AR" i="1" u="sng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55576" y="1844824"/>
            <a:ext cx="3240360" cy="3456384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es-AR" sz="1400" dirty="0" smtClean="0"/>
              <a:t>Estar </a:t>
            </a:r>
            <a:r>
              <a:rPr lang="es-AR" sz="1400" dirty="0"/>
              <a:t>al tanto de </a:t>
            </a:r>
            <a:r>
              <a:rPr lang="es-AR" sz="1400" b="1" dirty="0"/>
              <a:t>lo que ocurre en el mundo laboral </a:t>
            </a:r>
            <a:r>
              <a:rPr lang="es-AR" sz="1400" dirty="0"/>
              <a:t>, esforzándose para tener noticias suficientes al menos , de la situación gremial nacional o regional.</a:t>
            </a:r>
          </a:p>
          <a:p>
            <a:pPr algn="l">
              <a:lnSpc>
                <a:spcPct val="120000"/>
              </a:lnSpc>
            </a:pPr>
            <a:r>
              <a:rPr lang="es-AR" sz="1400" dirty="0" smtClean="0"/>
              <a:t>Interesarse </a:t>
            </a:r>
            <a:r>
              <a:rPr lang="es-AR" sz="1400" dirty="0"/>
              <a:t>en lograr una formación sindical sólida, conociendo muy bien sus deberes , e interiorizándose muy especialmente, en lo que disponen las normas básicas y fundamentales, leyes y decretos, etc. </a:t>
            </a:r>
            <a:endParaRPr lang="es-AR" sz="1400" dirty="0" smtClean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44824"/>
            <a:ext cx="4467582" cy="2911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4 CuadroTexto"/>
          <p:cNvSpPr txBox="1"/>
          <p:nvPr/>
        </p:nvSpPr>
        <p:spPr>
          <a:xfrm>
            <a:off x="590579" y="5420329"/>
            <a:ext cx="8209285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dirty="0"/>
              <a:t>El Delgado/a debe </a:t>
            </a:r>
            <a:r>
              <a:rPr lang="es-AR" b="1" u="sng" dirty="0"/>
              <a:t>conocer muy bien el convenio de su gremio </a:t>
            </a:r>
            <a:r>
              <a:rPr lang="es-AR" dirty="0"/>
              <a:t>vigilando sus respeto y cumplimiento, considerando en que aspectos convendrá superarlo.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8861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92696"/>
            <a:ext cx="5966666" cy="720080"/>
          </a:xfrm>
        </p:spPr>
        <p:txBody>
          <a:bodyPr/>
          <a:lstStyle/>
          <a:p>
            <a:pPr marL="0" indent="0" algn="l">
              <a:buNone/>
            </a:pPr>
            <a:r>
              <a:rPr lang="en-US" i="1" u="sng" dirty="0" smtClean="0"/>
              <a:t>MILITANCIA</a:t>
            </a:r>
            <a:endParaRPr lang="es-AR" i="1" u="sng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11188" y="1628800"/>
            <a:ext cx="8064896" cy="4968552"/>
          </a:xfrm>
        </p:spPr>
        <p:txBody>
          <a:bodyPr>
            <a:normAutofit/>
          </a:bodyPr>
          <a:lstStyle/>
          <a:p>
            <a:pPr algn="l"/>
            <a:r>
              <a:rPr lang="es-AR" dirty="0" smtClean="0"/>
              <a:t>El Delegado/a </a:t>
            </a:r>
            <a:r>
              <a:rPr lang="es-AR" dirty="0"/>
              <a:t>ha de trabajar sin pausa por el bien de </a:t>
            </a:r>
            <a:r>
              <a:rPr lang="es-AR" dirty="0" smtClean="0"/>
              <a:t>quienes </a:t>
            </a:r>
            <a:r>
              <a:rPr lang="es-AR" dirty="0"/>
              <a:t>han confiado en </a:t>
            </a:r>
            <a:r>
              <a:rPr lang="es-AR" dirty="0" smtClean="0"/>
              <a:t>el/ella. </a:t>
            </a:r>
            <a:r>
              <a:rPr lang="es-AR" dirty="0"/>
              <a:t>En su que hacer concreto debe valorar :</a:t>
            </a:r>
          </a:p>
          <a:p>
            <a:pPr algn="l"/>
            <a:endParaRPr lang="en-US" dirty="0" smtClean="0"/>
          </a:p>
          <a:p>
            <a:pPr algn="l"/>
            <a:endParaRPr lang="es-AR" dirty="0"/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es-AR" dirty="0" smtClean="0"/>
              <a:t>Entendimiento </a:t>
            </a:r>
            <a:r>
              <a:rPr lang="es-AR" dirty="0"/>
              <a:t>con los </a:t>
            </a:r>
            <a:r>
              <a:rPr lang="es-AR" dirty="0" smtClean="0"/>
              <a:t>compañeros/as </a:t>
            </a:r>
            <a:r>
              <a:rPr lang="es-AR" dirty="0"/>
              <a:t>que </a:t>
            </a:r>
            <a:r>
              <a:rPr lang="es-AR" dirty="0" smtClean="0"/>
              <a:t>lo/la </a:t>
            </a:r>
            <a:r>
              <a:rPr lang="es-AR" dirty="0"/>
              <a:t>han elegido y representa.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es-AR" dirty="0"/>
              <a:t>Defensa de los derechos y beneficios establecidos por el convenio y normas legales.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es-AR" dirty="0" smtClean="0"/>
              <a:t>Fortalecimiento </a:t>
            </a:r>
            <a:r>
              <a:rPr lang="es-AR" dirty="0"/>
              <a:t>de la organización que integra de la que también es representante.</a:t>
            </a:r>
          </a:p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519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92696"/>
            <a:ext cx="5966666" cy="720080"/>
          </a:xfrm>
        </p:spPr>
        <p:txBody>
          <a:bodyPr/>
          <a:lstStyle/>
          <a:p>
            <a:pPr marL="0" indent="0" algn="l">
              <a:buNone/>
            </a:pPr>
            <a:r>
              <a:rPr lang="es-AR" b="0" i="1" u="sng" dirty="0"/>
              <a:t>REPRESENTATIVIDAD</a:t>
            </a:r>
            <a:endParaRPr lang="es-AR" b="0" u="sng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3568" y="1412776"/>
            <a:ext cx="8064896" cy="4536504"/>
          </a:xfrm>
        </p:spPr>
        <p:txBody>
          <a:bodyPr>
            <a:normAutofit/>
          </a:bodyPr>
          <a:lstStyle/>
          <a:p>
            <a:pPr algn="ctr"/>
            <a:r>
              <a:rPr lang="es-AR" dirty="0" smtClean="0"/>
              <a:t>El delegado/a </a:t>
            </a:r>
            <a:r>
              <a:rPr lang="es-AR" dirty="0"/>
              <a:t>debe asumir que tiene </a:t>
            </a:r>
            <a:r>
              <a:rPr lang="es-AR" dirty="0" smtClean="0"/>
              <a:t>mucho ”poder</a:t>
            </a:r>
            <a:r>
              <a:rPr lang="es-AR" dirty="0"/>
              <a:t>” porque </a:t>
            </a:r>
            <a:endParaRPr lang="es-AR" dirty="0" smtClean="0"/>
          </a:p>
          <a:p>
            <a:pPr algn="ctr"/>
            <a:r>
              <a:rPr lang="es-AR" b="1" u="sng" dirty="0" smtClean="0"/>
              <a:t>ha </a:t>
            </a:r>
            <a:r>
              <a:rPr lang="es-AR" b="1" u="sng" dirty="0"/>
              <a:t>sido </a:t>
            </a:r>
            <a:r>
              <a:rPr lang="es-AR" b="1" u="sng" dirty="0" smtClean="0"/>
              <a:t>elegido/a</a:t>
            </a:r>
            <a:r>
              <a:rPr lang="es-AR" b="1" dirty="0" smtClean="0"/>
              <a:t> </a:t>
            </a:r>
            <a:r>
              <a:rPr lang="es-AR" dirty="0" smtClean="0"/>
              <a:t>por </a:t>
            </a:r>
            <a:r>
              <a:rPr lang="es-AR" dirty="0"/>
              <a:t>sus </a:t>
            </a:r>
            <a:r>
              <a:rPr lang="es-AR" dirty="0" smtClean="0"/>
              <a:t>compañeros</a:t>
            </a:r>
          </a:p>
          <a:p>
            <a:pPr algn="l"/>
            <a:endParaRPr lang="es-AR" dirty="0"/>
          </a:p>
          <a:p>
            <a:pPr algn="l"/>
            <a:endParaRPr lang="es-AR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414" y="2348880"/>
            <a:ext cx="6858000" cy="3857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263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92696"/>
            <a:ext cx="5966666" cy="720080"/>
          </a:xfrm>
        </p:spPr>
        <p:txBody>
          <a:bodyPr/>
          <a:lstStyle/>
          <a:p>
            <a:pPr marL="0" indent="0" algn="l">
              <a:buNone/>
            </a:pPr>
            <a:r>
              <a:rPr lang="es-AR" b="0" i="1" u="sng" dirty="0"/>
              <a:t>REPRESENTATIVIDAD</a:t>
            </a:r>
            <a:endParaRPr lang="es-AR" b="0" u="sng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11188" y="1628800"/>
            <a:ext cx="8064896" cy="4536504"/>
          </a:xfrm>
        </p:spPr>
        <p:txBody>
          <a:bodyPr>
            <a:normAutofit/>
          </a:bodyPr>
          <a:lstStyle/>
          <a:p>
            <a:pPr algn="ctr"/>
            <a:r>
              <a:rPr lang="es-AR" dirty="0"/>
              <a:t>Por haber sido </a:t>
            </a:r>
            <a:r>
              <a:rPr lang="es-AR" dirty="0" smtClean="0"/>
              <a:t>elegido/a, </a:t>
            </a:r>
            <a:r>
              <a:rPr lang="es-AR" dirty="0"/>
              <a:t>será responsable de sus actos ante sus electores y si no obra como debe , en algún momento ha de ser hecho a un lado.</a:t>
            </a:r>
          </a:p>
          <a:p>
            <a:pPr algn="l"/>
            <a:endParaRPr lang="es-AR" dirty="0"/>
          </a:p>
          <a:p>
            <a:pPr algn="ctr"/>
            <a:r>
              <a:rPr lang="es-AR" dirty="0"/>
              <a:t>En representación de los </a:t>
            </a:r>
            <a:r>
              <a:rPr lang="es-AR" dirty="0" smtClean="0"/>
              <a:t>trabajadores/as, </a:t>
            </a:r>
            <a:r>
              <a:rPr lang="es-AR" dirty="0"/>
              <a:t>todos sus problemas han de interesarle</a:t>
            </a:r>
            <a:r>
              <a:rPr lang="es-AR" dirty="0" smtClean="0"/>
              <a:t>.</a:t>
            </a:r>
          </a:p>
          <a:p>
            <a:pPr algn="ctr"/>
            <a:r>
              <a:rPr lang="es-AR" dirty="0" smtClean="0"/>
              <a:t> </a:t>
            </a:r>
            <a:r>
              <a:rPr lang="es-AR" dirty="0"/>
              <a:t>Es conveniente que este </a:t>
            </a:r>
            <a:r>
              <a:rPr lang="es-AR" b="1" u="sng" dirty="0" smtClean="0"/>
              <a:t>informado/a </a:t>
            </a:r>
            <a:r>
              <a:rPr lang="es-AR" b="1" u="sng" dirty="0"/>
              <a:t>del modo como se trabaja en cada sector </a:t>
            </a:r>
            <a:r>
              <a:rPr lang="es-AR" dirty="0"/>
              <a:t>o especialidad y los materiales con que </a:t>
            </a:r>
            <a:r>
              <a:rPr lang="es-AR" dirty="0" smtClean="0"/>
              <a:t>deben </a:t>
            </a:r>
            <a:r>
              <a:rPr lang="es-AR" dirty="0"/>
              <a:t>operar cada uno de sus </a:t>
            </a:r>
            <a:r>
              <a:rPr lang="es-AR" dirty="0" smtClean="0"/>
              <a:t>compañeros/as </a:t>
            </a:r>
            <a:r>
              <a:rPr lang="es-AR" dirty="0"/>
              <a:t>para tener una visión de la marcha de todo y facilitara su contacto con los </a:t>
            </a:r>
            <a:r>
              <a:rPr lang="es-AR" dirty="0" smtClean="0"/>
              <a:t>trabajadores/as </a:t>
            </a:r>
            <a:r>
              <a:rPr lang="es-AR" dirty="0"/>
              <a:t>y su atención ante el </a:t>
            </a:r>
            <a:r>
              <a:rPr lang="es-AR" dirty="0" smtClean="0"/>
              <a:t>empleador/a.</a:t>
            </a:r>
            <a:endParaRPr lang="es-AR" dirty="0"/>
          </a:p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1061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92696"/>
            <a:ext cx="5966666" cy="720080"/>
          </a:xfrm>
        </p:spPr>
        <p:txBody>
          <a:bodyPr/>
          <a:lstStyle/>
          <a:p>
            <a:pPr algn="l"/>
            <a:r>
              <a:rPr lang="es-AR" dirty="0" smtClean="0"/>
              <a:t>OBLIGACIONES</a:t>
            </a: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3568" y="1412776"/>
            <a:ext cx="8064896" cy="4536504"/>
          </a:xfrm>
        </p:spPr>
        <p:txBody>
          <a:bodyPr>
            <a:normAutofit/>
          </a:bodyPr>
          <a:lstStyle/>
          <a:p>
            <a:pPr algn="l"/>
            <a:endParaRPr lang="es-AR" dirty="0"/>
          </a:p>
          <a:p>
            <a:pPr algn="l"/>
            <a:endParaRPr lang="es-AR" dirty="0" smtClean="0"/>
          </a:p>
          <a:p>
            <a:pPr algn="l"/>
            <a:endParaRPr lang="es-AR" dirty="0"/>
          </a:p>
          <a:p>
            <a:pPr algn="l"/>
            <a:endParaRPr lang="es-AR" dirty="0" smtClean="0"/>
          </a:p>
          <a:p>
            <a:pPr algn="l"/>
            <a:endParaRPr lang="es-AR" dirty="0"/>
          </a:p>
          <a:p>
            <a:pPr algn="l"/>
            <a:endParaRPr lang="es-AR" dirty="0" smtClean="0"/>
          </a:p>
          <a:p>
            <a:pPr algn="l"/>
            <a:endParaRPr lang="es-AR" dirty="0"/>
          </a:p>
          <a:p>
            <a:pPr algn="l"/>
            <a:endParaRPr lang="es-AR" dirty="0" smtClean="0"/>
          </a:p>
          <a:p>
            <a:pPr algn="l"/>
            <a:endParaRPr lang="es-AR" dirty="0"/>
          </a:p>
          <a:p>
            <a:pPr algn="ctr"/>
            <a:endParaRPr lang="es-AR" b="1" dirty="0" smtClean="0"/>
          </a:p>
          <a:p>
            <a:pPr algn="ctr"/>
            <a:r>
              <a:rPr lang="es-AR" b="1" dirty="0" smtClean="0"/>
              <a:t>Es </a:t>
            </a:r>
            <a:r>
              <a:rPr lang="es-AR" b="1" dirty="0"/>
              <a:t>la función básica de todos los </a:t>
            </a:r>
            <a:r>
              <a:rPr lang="es-AR" b="1" dirty="0" smtClean="0"/>
              <a:t>delegados/as.</a:t>
            </a:r>
            <a:endParaRPr lang="es-AR" b="1" dirty="0"/>
          </a:p>
          <a:p>
            <a:pPr algn="l"/>
            <a:endParaRPr lang="es-AR" dirty="0"/>
          </a:p>
        </p:txBody>
      </p:sp>
      <p:sp>
        <p:nvSpPr>
          <p:cNvPr id="4" name="3 Conector fuera de página"/>
          <p:cNvSpPr/>
          <p:nvPr/>
        </p:nvSpPr>
        <p:spPr>
          <a:xfrm>
            <a:off x="3298716" y="2132856"/>
            <a:ext cx="2723212" cy="2808312"/>
          </a:xfrm>
          <a:prstGeom prst="flowChartOffpageConnector">
            <a:avLst/>
          </a:prstGeom>
          <a:effectLst>
            <a:glow rad="101600">
              <a:srgbClr val="FFFF00">
                <a:alpha val="60000"/>
              </a:srgbClr>
            </a:glow>
            <a:reflection blurRad="38100" stA="26000" endPos="23000" dist="25400" dir="5400000" sy="-100000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DEFENDER </a:t>
            </a:r>
          </a:p>
          <a:p>
            <a:pPr algn="ctr"/>
            <a:r>
              <a:rPr lang="es-AR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LOS DERECHOS DE LOS COMPAÑEROS/AS</a:t>
            </a:r>
            <a:endParaRPr lang="es-AR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03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75782" y="2132856"/>
            <a:ext cx="3180384" cy="2952328"/>
          </a:xfrm>
        </p:spPr>
        <p:txBody>
          <a:bodyPr>
            <a:normAutofit/>
          </a:bodyPr>
          <a:lstStyle/>
          <a:p>
            <a:pPr algn="ctr"/>
            <a:r>
              <a:rPr lang="es-AR" dirty="0" smtClean="0"/>
              <a:t>Cuando </a:t>
            </a:r>
            <a:r>
              <a:rPr lang="es-AR" dirty="0"/>
              <a:t>dude o desee mayor información, recordara que el sindicato cuenta con </a:t>
            </a:r>
            <a:r>
              <a:rPr lang="es-AR" dirty="0" smtClean="0"/>
              <a:t>asesores/as </a:t>
            </a:r>
            <a:r>
              <a:rPr lang="es-AR" dirty="0"/>
              <a:t>jurídicos y gremiales y acudirá a ellos</a:t>
            </a:r>
            <a:r>
              <a:rPr lang="es-AR" dirty="0" smtClean="0"/>
              <a:t>.</a:t>
            </a:r>
          </a:p>
          <a:p>
            <a:pPr algn="ctr"/>
            <a:r>
              <a:rPr lang="es-AR" dirty="0" smtClean="0"/>
              <a:t> </a:t>
            </a:r>
            <a:endParaRPr lang="es-AR" dirty="0"/>
          </a:p>
          <a:p>
            <a:pPr algn="ctr"/>
            <a:endParaRPr lang="es-AR" dirty="0" smtClean="0"/>
          </a:p>
          <a:p>
            <a:pPr algn="ctr"/>
            <a:endParaRPr lang="es-AR" dirty="0"/>
          </a:p>
          <a:p>
            <a:pPr algn="ctr"/>
            <a:endParaRPr lang="es-AR" dirty="0" smtClean="0"/>
          </a:p>
          <a:p>
            <a:pPr algn="ctr"/>
            <a:endParaRPr lang="es-AR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755576" y="692696"/>
            <a:ext cx="5966666" cy="720080"/>
          </a:xfrm>
        </p:spPr>
        <p:txBody>
          <a:bodyPr/>
          <a:lstStyle/>
          <a:p>
            <a:pPr algn="l"/>
            <a:r>
              <a:rPr lang="es-AR" dirty="0" smtClean="0"/>
              <a:t>OBLIGACIONES</a:t>
            </a:r>
            <a:endParaRPr lang="es-AR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664804"/>
            <a:ext cx="4427984" cy="33209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9 CuadroTexto"/>
          <p:cNvSpPr txBox="1"/>
          <p:nvPr/>
        </p:nvSpPr>
        <p:spPr>
          <a:xfrm>
            <a:off x="910042" y="5292841"/>
            <a:ext cx="77299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/>
              <a:t>Además en cada lugar de trabajo pueden plantearse cuestiones que sin estar previstas en el convenio deberá guiarse por la lógica de su sentido común</a:t>
            </a:r>
            <a:r>
              <a:rPr lang="es-AR" sz="2000" dirty="0" smtClean="0"/>
              <a:t>.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260247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755576" y="692696"/>
            <a:ext cx="5966666" cy="720080"/>
          </a:xfrm>
        </p:spPr>
        <p:txBody>
          <a:bodyPr/>
          <a:lstStyle/>
          <a:p>
            <a:pPr algn="l"/>
            <a:r>
              <a:rPr lang="es-AR" dirty="0" smtClean="0"/>
              <a:t>OBLIGACIONES</a:t>
            </a:r>
            <a:endParaRPr lang="es-AR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871263"/>
            <a:ext cx="4573515" cy="31154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7 CuadroTexto"/>
          <p:cNvSpPr txBox="1"/>
          <p:nvPr/>
        </p:nvSpPr>
        <p:spPr>
          <a:xfrm>
            <a:off x="755576" y="1772816"/>
            <a:ext cx="29527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Toda legislación laboral existente, tiene el sentido de generar un orden criterioso entre intereses enfrentados, lo que ha costado vidas, años y muchísimo sacrificio para lograrla y las normas que pautan la actividad han debido pelearse para conseguir que implique un progreso. </a:t>
            </a:r>
          </a:p>
          <a:p>
            <a:endParaRPr lang="es-AR" dirty="0"/>
          </a:p>
        </p:txBody>
      </p:sp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0162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755576" y="692696"/>
            <a:ext cx="5966666" cy="720080"/>
          </a:xfrm>
        </p:spPr>
        <p:txBody>
          <a:bodyPr/>
          <a:lstStyle/>
          <a:p>
            <a:pPr algn="l"/>
            <a:r>
              <a:rPr lang="es-AR" dirty="0" smtClean="0"/>
              <a:t>OBLIGACIONES</a:t>
            </a:r>
            <a:endParaRPr lang="es-AR" dirty="0"/>
          </a:p>
        </p:txBody>
      </p:sp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CuadroTexto"/>
          <p:cNvSpPr txBox="1"/>
          <p:nvPr/>
        </p:nvSpPr>
        <p:spPr>
          <a:xfrm>
            <a:off x="712138" y="2420888"/>
            <a:ext cx="7980856" cy="338554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800" dirty="0"/>
              <a:t>Eso significa que todo cuanto contiene los textos legales, laborales o sociales, ha de ser defendido, decidida y entusiastamente, tomando conciencia que cuando un delegado “deja pasar” la violación de cualquiera de esas normas, está conspirando contra esas conquistas.</a:t>
            </a:r>
          </a:p>
          <a:p>
            <a:pPr algn="ctr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2930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71600" y="1700808"/>
            <a:ext cx="7194630" cy="1008112"/>
          </a:xfrm>
        </p:spPr>
        <p:txBody>
          <a:bodyPr>
            <a:normAutofit/>
          </a:bodyPr>
          <a:lstStyle/>
          <a:p>
            <a:pPr algn="ctr"/>
            <a:r>
              <a:rPr lang="es-AR" dirty="0"/>
              <a:t>El Delegado se interesa en fortalecer al sindicato por dos vías</a:t>
            </a:r>
            <a:r>
              <a:rPr lang="es-AR" dirty="0" smtClean="0"/>
              <a:t>:</a:t>
            </a: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755576" y="692696"/>
            <a:ext cx="5966666" cy="720080"/>
          </a:xfrm>
        </p:spPr>
        <p:txBody>
          <a:bodyPr/>
          <a:lstStyle/>
          <a:p>
            <a:pPr algn="l"/>
            <a:r>
              <a:rPr lang="es-AR" dirty="0" smtClean="0"/>
              <a:t>OBLIGACIONES</a:t>
            </a:r>
            <a:endParaRPr lang="es-AR" dirty="0"/>
          </a:p>
        </p:txBody>
      </p:sp>
      <p:sp>
        <p:nvSpPr>
          <p:cNvPr id="2" name="1 CuadroTexto"/>
          <p:cNvSpPr txBox="1"/>
          <p:nvPr/>
        </p:nvSpPr>
        <p:spPr>
          <a:xfrm>
            <a:off x="1043608" y="4293096"/>
            <a:ext cx="691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es-AR" dirty="0"/>
              <a:t>Actuando el mismo, junto a otros delegados y en contacto con la comisión directiva en conjunto y por igual, aportando sugerencias, formulando observaciones constructivas.</a:t>
            </a:r>
          </a:p>
          <a:p>
            <a:endParaRPr lang="es-AR" dirty="0"/>
          </a:p>
        </p:txBody>
      </p:sp>
      <p:sp>
        <p:nvSpPr>
          <p:cNvPr id="5" name="4 CuadroTexto"/>
          <p:cNvSpPr txBox="1"/>
          <p:nvPr/>
        </p:nvSpPr>
        <p:spPr>
          <a:xfrm>
            <a:off x="971600" y="2828835"/>
            <a:ext cx="7288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es-AR" dirty="0"/>
              <a:t>Acrecentando el número de afiliados o adherentes e interesándose en que ellos sigan de cerca cuanto servicio u obra intenta la organización.</a:t>
            </a:r>
          </a:p>
          <a:p>
            <a:pPr marL="285750" indent="-285750">
              <a:buFont typeface="Wingdings" pitchFamily="2" charset="2"/>
              <a:buChar char="ü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6662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27784" y="476672"/>
            <a:ext cx="5606626" cy="1800200"/>
          </a:xfrm>
        </p:spPr>
        <p:txBody>
          <a:bodyPr/>
          <a:lstStyle/>
          <a:p>
            <a:r>
              <a:rPr lang="es-AR" dirty="0"/>
              <a:t>Son funciones irrenunciables del delegado</a:t>
            </a:r>
            <a:r>
              <a:rPr lang="es-AR" dirty="0" smtClean="0"/>
              <a:t>:</a:t>
            </a: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11188" y="2564904"/>
            <a:ext cx="7633220" cy="720080"/>
          </a:xfrm>
        </p:spPr>
        <p:txBody>
          <a:bodyPr>
            <a:noAutofit/>
          </a:bodyPr>
          <a:lstStyle/>
          <a:p>
            <a:pPr marL="342900" lvl="0" indent="-342900" algn="l">
              <a:buFont typeface="Wingdings" pitchFamily="2" charset="2"/>
              <a:buChar char="ü"/>
            </a:pPr>
            <a:r>
              <a:rPr lang="es-AR" sz="1800" dirty="0" smtClean="0"/>
              <a:t>Gestionar </a:t>
            </a:r>
            <a:r>
              <a:rPr lang="es-AR" sz="1800" dirty="0"/>
              <a:t>ante el empleador el cumplimiento de la legislación vigente para con los trabajadores que representa</a:t>
            </a:r>
            <a:r>
              <a:rPr lang="es-AR" sz="1800" dirty="0" smtClean="0"/>
              <a:t>.</a:t>
            </a:r>
            <a:endParaRPr lang="es-AR" sz="1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11188" y="3212976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5" name="4 CuadroTexto"/>
          <p:cNvSpPr txBox="1"/>
          <p:nvPr/>
        </p:nvSpPr>
        <p:spPr>
          <a:xfrm>
            <a:off x="611188" y="3214717"/>
            <a:ext cx="7489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itchFamily="2" charset="2"/>
              <a:buChar char="ü"/>
            </a:pPr>
            <a:r>
              <a:rPr lang="es-AR" dirty="0"/>
              <a:t>Proveer a la solución de los problemas que se susciten en su ámbito laboral de carácter individual o </a:t>
            </a:r>
            <a:r>
              <a:rPr lang="es-AR" dirty="0" smtClean="0"/>
              <a:t>colectivo</a:t>
            </a:r>
            <a:endParaRPr lang="es-AR" dirty="0"/>
          </a:p>
        </p:txBody>
      </p:sp>
      <p:sp>
        <p:nvSpPr>
          <p:cNvPr id="6" name="5 CuadroTexto"/>
          <p:cNvSpPr txBox="1"/>
          <p:nvPr/>
        </p:nvSpPr>
        <p:spPr>
          <a:xfrm>
            <a:off x="539552" y="3933056"/>
            <a:ext cx="806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itchFamily="2" charset="2"/>
              <a:buChar char="ü"/>
            </a:pPr>
            <a:r>
              <a:rPr lang="es-AR" dirty="0"/>
              <a:t>Incentivar el mejoramiento de las condiciones de trabajo del establecimiento</a:t>
            </a:r>
            <a:r>
              <a:rPr lang="es-AR" dirty="0" smtClean="0"/>
              <a:t>.</a:t>
            </a:r>
            <a:endParaRPr lang="es-AR" dirty="0"/>
          </a:p>
        </p:txBody>
      </p:sp>
      <p:sp>
        <p:nvSpPr>
          <p:cNvPr id="7" name="6 CuadroTexto"/>
          <p:cNvSpPr txBox="1"/>
          <p:nvPr/>
        </p:nvSpPr>
        <p:spPr>
          <a:xfrm>
            <a:off x="580356" y="4725144"/>
            <a:ext cx="7880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itchFamily="2" charset="2"/>
              <a:buChar char="ü"/>
            </a:pPr>
            <a:r>
              <a:rPr lang="es-AR" dirty="0"/>
              <a:t>Participar con los miembros de la comisión directiva en las gestiones y negociaciones laborales mantenidas con los empleadores</a:t>
            </a:r>
            <a:r>
              <a:rPr lang="es-AR" dirty="0" smtClean="0"/>
              <a:t>.</a:t>
            </a:r>
            <a:endParaRPr lang="es-AR" dirty="0"/>
          </a:p>
        </p:txBody>
      </p:sp>
      <p:sp>
        <p:nvSpPr>
          <p:cNvPr id="8" name="7 CuadroTexto"/>
          <p:cNvSpPr txBox="1"/>
          <p:nvPr/>
        </p:nvSpPr>
        <p:spPr>
          <a:xfrm>
            <a:off x="611188" y="5494690"/>
            <a:ext cx="7993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es-AR" dirty="0"/>
              <a:t>Informar a sus compañeros de labor , las resoluciones de las asambleas, de comisión directiva y cualquier norma que competa el ámbito de representación que enviste.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2833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188" y="2420888"/>
            <a:ext cx="3931086" cy="1800200"/>
          </a:xfrm>
        </p:spPr>
        <p:txBody>
          <a:bodyPr/>
          <a:lstStyle/>
          <a:p>
            <a:pPr algn="l"/>
            <a:r>
              <a:rPr lang="es-AR" sz="3600" dirty="0"/>
              <a:t>Son funciones irrenunciables del delegado</a:t>
            </a:r>
            <a:r>
              <a:rPr lang="es-AR" sz="3600" dirty="0" smtClean="0"/>
              <a:t>:</a:t>
            </a:r>
            <a:endParaRPr lang="es-AR" sz="3600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778722778"/>
              </p:ext>
            </p:extLst>
          </p:nvPr>
        </p:nvGraphicFramePr>
        <p:xfrm>
          <a:off x="4211960" y="584684"/>
          <a:ext cx="410445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102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27784" y="332656"/>
            <a:ext cx="5966666" cy="1656184"/>
          </a:xfrm>
        </p:spPr>
        <p:txBody>
          <a:bodyPr/>
          <a:lstStyle/>
          <a:p>
            <a:r>
              <a:rPr lang="es-AR" dirty="0"/>
              <a:t>EL DELEGADO Y SUS </a:t>
            </a:r>
            <a:r>
              <a:rPr lang="es-AR" dirty="0" smtClean="0"/>
              <a:t>COMPAÑEROS</a:t>
            </a: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55576" y="2204864"/>
            <a:ext cx="7848872" cy="4392488"/>
          </a:xfrm>
        </p:spPr>
        <p:txBody>
          <a:bodyPr>
            <a:normAutofit fontScale="70000" lnSpcReduction="20000"/>
          </a:bodyPr>
          <a:lstStyle/>
          <a:p>
            <a:pPr algn="l">
              <a:lnSpc>
                <a:spcPct val="120000"/>
              </a:lnSpc>
            </a:pPr>
            <a:r>
              <a:rPr lang="es-AR" dirty="0" smtClean="0"/>
              <a:t>El </a:t>
            </a:r>
            <a:r>
              <a:rPr lang="es-AR" dirty="0"/>
              <a:t>Delegado gremial es en si mismo un: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ü"/>
            </a:pPr>
            <a:r>
              <a:rPr lang="es-AR" b="1" i="1" u="sng" dirty="0"/>
              <a:t>Compañero</a:t>
            </a:r>
            <a:endParaRPr lang="es-AR" b="1" dirty="0"/>
          </a:p>
          <a:p>
            <a:pPr algn="l">
              <a:lnSpc>
                <a:spcPct val="120000"/>
              </a:lnSpc>
            </a:pPr>
            <a:r>
              <a:rPr lang="es-AR" dirty="0"/>
              <a:t>Surge de los ámbitos del trabajo, comparte y acompaña a sus compañeros. Su tarea gremial lejos de alejarlo de su gente, lo acerca más profundamente.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ü"/>
            </a:pPr>
            <a:r>
              <a:rPr lang="es-AR" b="1" i="1" u="sng" dirty="0"/>
              <a:t>Organizador</a:t>
            </a:r>
            <a:endParaRPr lang="es-AR" b="1" dirty="0"/>
          </a:p>
          <a:p>
            <a:pPr algn="l">
              <a:lnSpc>
                <a:spcPct val="120000"/>
              </a:lnSpc>
            </a:pPr>
            <a:r>
              <a:rPr lang="es-AR" dirty="0"/>
              <a:t>Integra las reivindicaciones de los compañeros de los distintos sectores en una pelea común , cuida que las reuniones sean productivas. Las tareas se reparten equitativamente y con fuerza.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ü"/>
            </a:pPr>
            <a:r>
              <a:rPr lang="es-AR" b="1" i="1" u="sng" dirty="0"/>
              <a:t>Comunicador</a:t>
            </a:r>
            <a:endParaRPr lang="es-AR" b="1" dirty="0"/>
          </a:p>
          <a:p>
            <a:pPr algn="l">
              <a:lnSpc>
                <a:spcPct val="120000"/>
              </a:lnSpc>
            </a:pPr>
            <a:r>
              <a:rPr lang="es-AR" dirty="0"/>
              <a:t>Porque busca que los compañeros estén informados de las cuestiones laborales y gremiales, difundiendo las actividades y formando otros compañeros.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ü"/>
            </a:pPr>
            <a:r>
              <a:rPr lang="es-AR" b="1" i="1" u="sng" dirty="0"/>
              <a:t>Dirigente</a:t>
            </a:r>
            <a:endParaRPr lang="es-AR" b="1" dirty="0"/>
          </a:p>
          <a:p>
            <a:pPr algn="l">
              <a:lnSpc>
                <a:spcPct val="120000"/>
              </a:lnSpc>
            </a:pPr>
            <a:r>
              <a:rPr lang="es-AR" dirty="0"/>
              <a:t>Porque reflexiona con sus compañeros cada vez que hace falta, dirige el debate hacia un objetivo y en el marco de un proyecto de mayor justicia para los compañeros</a:t>
            </a:r>
            <a:r>
              <a:rPr lang="es-AR" dirty="0" smtClean="0"/>
              <a:t>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6389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43808" y="332656"/>
            <a:ext cx="5966666" cy="1368152"/>
          </a:xfrm>
        </p:spPr>
        <p:txBody>
          <a:bodyPr/>
          <a:lstStyle/>
          <a:p>
            <a:r>
              <a:rPr lang="es-AR" dirty="0"/>
              <a:t>DISTINTOS TIPOS DE </a:t>
            </a:r>
            <a:r>
              <a:rPr lang="es-AR" dirty="0" smtClean="0"/>
              <a:t>DELGADOS</a:t>
            </a: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11188" y="4653136"/>
            <a:ext cx="7560840" cy="1296144"/>
          </a:xfrm>
          <a:solidFill>
            <a:srgbClr val="FF740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s-AR" b="1" dirty="0" smtClean="0"/>
              <a:t>DELEGADO NORMALIZADOR </a:t>
            </a:r>
            <a:r>
              <a:rPr lang="es-AR" dirty="0" smtClean="0"/>
              <a:t>- </a:t>
            </a:r>
            <a:r>
              <a:rPr lang="es-AR" dirty="0"/>
              <a:t>En caso de no haber delegado por alguna causa, se nombra delegado normalizador, que debe convocar a elecciones en al plazo de 90 días</a:t>
            </a:r>
            <a:r>
              <a:rPr lang="es-AR" dirty="0" smtClean="0"/>
              <a:t>.</a:t>
            </a:r>
            <a:endParaRPr lang="es-AR" dirty="0"/>
          </a:p>
        </p:txBody>
      </p:sp>
      <p:sp>
        <p:nvSpPr>
          <p:cNvPr id="4" name="3 CuadroTexto"/>
          <p:cNvSpPr txBox="1"/>
          <p:nvPr/>
        </p:nvSpPr>
        <p:spPr>
          <a:xfrm>
            <a:off x="580346" y="2173506"/>
            <a:ext cx="7591682" cy="369332"/>
          </a:xfrm>
          <a:prstGeom prst="rect">
            <a:avLst/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AR" b="1" dirty="0" smtClean="0"/>
              <a:t>DELEGADOS GENERALES </a:t>
            </a:r>
            <a:r>
              <a:rPr lang="es-AR" dirty="0" smtClean="0"/>
              <a:t>- </a:t>
            </a:r>
            <a:r>
              <a:rPr lang="es-AR" dirty="0"/>
              <a:t>representan la totalidad del personal</a:t>
            </a:r>
            <a:r>
              <a:rPr lang="es-AR" dirty="0" smtClean="0"/>
              <a:t>.</a:t>
            </a:r>
            <a:endParaRPr lang="es-AR" dirty="0"/>
          </a:p>
        </p:txBody>
      </p:sp>
      <p:sp>
        <p:nvSpPr>
          <p:cNvPr id="5" name="4 CuadroTexto"/>
          <p:cNvSpPr txBox="1"/>
          <p:nvPr/>
        </p:nvSpPr>
        <p:spPr>
          <a:xfrm>
            <a:off x="611188" y="3068960"/>
            <a:ext cx="7560840" cy="1200329"/>
          </a:xfrm>
          <a:prstGeom prst="rect">
            <a:avLst/>
          </a:prstGeom>
          <a:solidFill>
            <a:srgbClr val="FFC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AR" b="1" dirty="0" smtClean="0"/>
              <a:t>DELEGADOS DE SECTOR </a:t>
            </a:r>
            <a:r>
              <a:rPr lang="es-AR" dirty="0" smtClean="0"/>
              <a:t>- </a:t>
            </a:r>
            <a:r>
              <a:rPr lang="es-AR" dirty="0"/>
              <a:t>Son los que actúan en los establecimientos con elevado número de personal con diversificación de categorías y modalidades de trabajo que no pueden ser manejados por un solo delegado</a:t>
            </a:r>
            <a:r>
              <a:rPr lang="es-AR" dirty="0" smtClean="0"/>
              <a:t>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9108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55776" y="476672"/>
            <a:ext cx="5966666" cy="896312"/>
          </a:xfrm>
        </p:spPr>
        <p:txBody>
          <a:bodyPr/>
          <a:lstStyle/>
          <a:p>
            <a:r>
              <a:rPr lang="es-AR" dirty="0" smtClean="0"/>
              <a:t>ORGANIZACIÓN</a:t>
            </a: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71600" y="4797153"/>
            <a:ext cx="7560840" cy="151216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AR" dirty="0" smtClean="0"/>
              <a:t>El </a:t>
            </a:r>
            <a:r>
              <a:rPr lang="es-AR" dirty="0"/>
              <a:t>sindicato tiene más fuerza y está en mejores condiciones de mejorar los derechos y las prestaciones de los trabajadores cuando incorpora más afiliados y los motiva para que sean sindicalistas activos, tengan o no tengan derecho a negociar convenios colectivos de trabajo y haya o no haya trabajadores no afiliados que pagan los gastos de representación</a:t>
            </a:r>
            <a:r>
              <a:rPr lang="es-AR" dirty="0" smtClean="0"/>
              <a:t>.</a:t>
            </a:r>
            <a:endParaRPr lang="es-AR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72" y="1484784"/>
            <a:ext cx="546482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0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0160" y="692696"/>
            <a:ext cx="7632848" cy="1269762"/>
          </a:xfrm>
        </p:spPr>
        <p:txBody>
          <a:bodyPr>
            <a:normAutofit lnSpcReduction="10000"/>
          </a:bodyPr>
          <a:lstStyle/>
          <a:p>
            <a:pPr algn="ctr"/>
            <a:r>
              <a:rPr lang="es-AR" dirty="0"/>
              <a:t>La tarea de organización no termina cuando un trabajador se afilia al sindicato. De hecho recién </a:t>
            </a:r>
            <a:r>
              <a:rPr lang="es-AR" dirty="0" smtClean="0"/>
              <a:t>comienza. </a:t>
            </a:r>
            <a:r>
              <a:rPr lang="es-AR" dirty="0"/>
              <a:t>El paso siguiente consiste en impulsar a los afiliados a que participen de las actividades </a:t>
            </a:r>
            <a:r>
              <a:rPr lang="es-AR" dirty="0" smtClean="0"/>
              <a:t>sindicales</a:t>
            </a:r>
            <a:endParaRPr lang="es-AR" dirty="0"/>
          </a:p>
        </p:txBody>
      </p:sp>
      <p:sp>
        <p:nvSpPr>
          <p:cNvPr id="4" name="3 CuadroTexto"/>
          <p:cNvSpPr txBox="1"/>
          <p:nvPr/>
        </p:nvSpPr>
        <p:spPr>
          <a:xfrm>
            <a:off x="802462" y="2780928"/>
            <a:ext cx="29305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El </a:t>
            </a:r>
            <a:r>
              <a:rPr lang="es-AR" dirty="0"/>
              <a:t>delegado gremial es la persona </a:t>
            </a:r>
            <a:r>
              <a:rPr lang="es-AR" dirty="0" err="1"/>
              <a:t>persona</a:t>
            </a:r>
            <a:r>
              <a:rPr lang="es-AR" dirty="0"/>
              <a:t> ideal </a:t>
            </a:r>
            <a:r>
              <a:rPr lang="es-AR" dirty="0" smtClean="0"/>
              <a:t>para: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AR" dirty="0" smtClean="0"/>
              <a:t>ponerse </a:t>
            </a:r>
            <a:r>
              <a:rPr lang="es-AR" dirty="0"/>
              <a:t>en contacto con el/la </a:t>
            </a:r>
            <a:r>
              <a:rPr lang="es-AR" dirty="0" smtClean="0"/>
              <a:t>afiliado/a nuevo/a</a:t>
            </a:r>
            <a:r>
              <a:rPr lang="es-AR" dirty="0"/>
              <a:t>, darle la bienvenida </a:t>
            </a:r>
            <a:endParaRPr lang="es-AR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s-AR" dirty="0" smtClean="0"/>
              <a:t> </a:t>
            </a:r>
            <a:r>
              <a:rPr lang="es-AR" dirty="0"/>
              <a:t>proporcionarle información sobre el sindicato </a:t>
            </a:r>
            <a:endParaRPr lang="es-AR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s-AR" dirty="0" smtClean="0"/>
              <a:t> invitarlo/a </a:t>
            </a:r>
            <a:r>
              <a:rPr lang="es-AR" dirty="0"/>
              <a:t>a formar parte o realizar una tarea determinada</a:t>
            </a:r>
            <a:r>
              <a:rPr lang="es-AR" dirty="0" smtClean="0"/>
              <a:t>.</a:t>
            </a:r>
            <a:endParaRPr lang="es-AR" dirty="0"/>
          </a:p>
        </p:txBody>
      </p:sp>
      <p:sp>
        <p:nvSpPr>
          <p:cNvPr id="5" name="4 CuadroTexto"/>
          <p:cNvSpPr txBox="1"/>
          <p:nvPr/>
        </p:nvSpPr>
        <p:spPr>
          <a:xfrm>
            <a:off x="837878" y="1916832"/>
            <a:ext cx="792088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“Organizar a quienes no estén organizados, sindicalizar a quienes estén organizados”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5" y="2852936"/>
            <a:ext cx="4726125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137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3768" y="332656"/>
            <a:ext cx="5966666" cy="1800200"/>
          </a:xfrm>
        </p:spPr>
        <p:txBody>
          <a:bodyPr/>
          <a:lstStyle/>
          <a:p>
            <a:r>
              <a:rPr lang="es-AR" u="sng" dirty="0"/>
              <a:t>EL DELEGADO ANTE EL </a:t>
            </a:r>
            <a:r>
              <a:rPr lang="es-AR" u="sng" dirty="0" smtClean="0"/>
              <a:t>CONFLICTO</a:t>
            </a: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27584" y="2492896"/>
            <a:ext cx="7560840" cy="3816423"/>
          </a:xfrm>
        </p:spPr>
        <p:txBody>
          <a:bodyPr>
            <a:normAutofit/>
          </a:bodyPr>
          <a:lstStyle/>
          <a:p>
            <a:pPr algn="l"/>
            <a:r>
              <a:rPr lang="es-AR" dirty="0" smtClean="0"/>
              <a:t>El </a:t>
            </a:r>
            <a:r>
              <a:rPr lang="es-AR" dirty="0"/>
              <a:t>Delegado/a   defenderá siempre a los compañeros, no solamente cuando </a:t>
            </a:r>
            <a:r>
              <a:rPr lang="es-AR" dirty="0" smtClean="0"/>
              <a:t>sean </a:t>
            </a:r>
            <a:r>
              <a:rPr lang="es-AR" dirty="0"/>
              <a:t>menospreciados por la patronal, sino tratando de lograr las mejores condiciones de labor.</a:t>
            </a:r>
          </a:p>
          <a:p>
            <a:pPr lvl="0" algn="l"/>
            <a:r>
              <a:rPr lang="es-AR" dirty="0"/>
              <a:t>Ha de tener presente lo siguiente: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es-AR" dirty="0"/>
              <a:t>Que el convenio y la ley no sean violados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es-AR" dirty="0"/>
              <a:t>Que en la sección no se cometan injusticias o abusos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es-AR" dirty="0"/>
              <a:t>Que la sección general goce de los mismos derechos que son reconocidos a los compañeros de otras secciones</a:t>
            </a:r>
            <a:r>
              <a:rPr lang="es-AR" dirty="0" smtClean="0"/>
              <a:t>.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es-AR" dirty="0"/>
              <a:t>Violación de la ley o el convenio x ejemplo….</a:t>
            </a:r>
          </a:p>
          <a:p>
            <a:pPr marL="342900" lvl="0" indent="-342900" algn="l">
              <a:buFont typeface="Wingdings" pitchFamily="2" charset="2"/>
              <a:buChar char="ü"/>
            </a:pPr>
            <a:endParaRPr lang="es-AR" dirty="0"/>
          </a:p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0747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2699792" y="404664"/>
            <a:ext cx="5966666" cy="1800200"/>
          </a:xfrm>
        </p:spPr>
        <p:txBody>
          <a:bodyPr/>
          <a:lstStyle/>
          <a:p>
            <a:r>
              <a:rPr lang="es-AR" u="sng" dirty="0"/>
              <a:t>EL DELEGADO ANTE EL </a:t>
            </a:r>
            <a:r>
              <a:rPr lang="es-AR" u="sng" dirty="0" smtClean="0"/>
              <a:t>CONFLICTO</a:t>
            </a:r>
            <a:endParaRPr lang="es-AR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10" y="2389413"/>
            <a:ext cx="7983830" cy="3991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04121" y="2564904"/>
            <a:ext cx="7272808" cy="2088233"/>
          </a:xfrm>
        </p:spPr>
        <p:txBody>
          <a:bodyPr>
            <a:normAutofit lnSpcReduction="10000"/>
          </a:bodyPr>
          <a:lstStyle/>
          <a:p>
            <a:pPr algn="ctr"/>
            <a:r>
              <a:rPr lang="es-AR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 </a:t>
            </a:r>
            <a:r>
              <a:rPr lang="es-AR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También </a:t>
            </a:r>
            <a:r>
              <a:rPr lang="es-AR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pueden plantearse cuestiones entre compañeros/as: en ese caso el delegado procurara arreglarlas amistosamente y con estricto sentido de justicia, cuidando en lo posible no llevar las cosas a la Patronal. En esto servirá </a:t>
            </a:r>
            <a:r>
              <a:rPr lang="es-AR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conocer </a:t>
            </a:r>
            <a:r>
              <a:rPr lang="es-AR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bien a los compañeros y tener una conducta ejemplar, que le de autoridad moral para aconsejar y ser atendido</a:t>
            </a:r>
            <a:r>
              <a:rPr lang="es-AR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</a:t>
            </a:r>
            <a:endParaRPr lang="es-AR" b="1" dirty="0">
              <a:ln w="9525">
                <a:solidFill>
                  <a:schemeClr val="tx1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151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692696"/>
            <a:ext cx="7344816" cy="1440160"/>
          </a:xfrm>
        </p:spPr>
        <p:txBody>
          <a:bodyPr/>
          <a:lstStyle/>
          <a:p>
            <a:r>
              <a:rPr lang="es-AR" dirty="0"/>
              <a:t>TRATAMIENTO DE QUEJAS Y </a:t>
            </a:r>
            <a:r>
              <a:rPr lang="es-AR" dirty="0" smtClean="0"/>
              <a:t>RECLAMOS</a:t>
            </a: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99592" y="4873228"/>
            <a:ext cx="7416824" cy="1440160"/>
          </a:xfrm>
        </p:spPr>
        <p:txBody>
          <a:bodyPr>
            <a:normAutofit fontScale="85000" lnSpcReduction="20000"/>
          </a:bodyPr>
          <a:lstStyle/>
          <a:p>
            <a:pPr algn="l">
              <a:lnSpc>
                <a:spcPct val="120000"/>
              </a:lnSpc>
            </a:pPr>
            <a:r>
              <a:rPr lang="es-AR" dirty="0" smtClean="0"/>
              <a:t>Una </a:t>
            </a:r>
            <a:r>
              <a:rPr lang="es-AR" dirty="0"/>
              <a:t>vez que ha comprobado que es razonable, ha de procurar apoyarla en una disposición legal o del convenio o de principio </a:t>
            </a:r>
            <a:r>
              <a:rPr lang="es-AR" dirty="0" smtClean="0"/>
              <a:t>lógico cuando </a:t>
            </a:r>
            <a:r>
              <a:rPr lang="es-AR" dirty="0"/>
              <a:t>no se trate de una evidente violación de las normas. Con frecuencia la ley o el convenio </a:t>
            </a:r>
            <a:r>
              <a:rPr lang="es-AR" dirty="0" smtClean="0"/>
              <a:t>tienen </a:t>
            </a:r>
            <a:r>
              <a:rPr lang="es-AR" dirty="0"/>
              <a:t>clausulas de sentido amplio en las que pueden atenderse muchos reclamos</a:t>
            </a:r>
            <a:r>
              <a:rPr lang="es-AR" dirty="0" smtClean="0"/>
              <a:t>.</a:t>
            </a:r>
            <a:endParaRPr lang="es-AR" dirty="0"/>
          </a:p>
        </p:txBody>
      </p:sp>
      <p:graphicFrame>
        <p:nvGraphicFramePr>
          <p:cNvPr id="11" name="10 Diagrama"/>
          <p:cNvGraphicFramePr/>
          <p:nvPr>
            <p:extLst>
              <p:ext uri="{D42A27DB-BD31-4B8C-83A1-F6EECF244321}">
                <p14:modId xmlns:p14="http://schemas.microsoft.com/office/powerpoint/2010/main" val="105926433"/>
              </p:ext>
            </p:extLst>
          </p:nvPr>
        </p:nvGraphicFramePr>
        <p:xfrm>
          <a:off x="5317567" y="5517232"/>
          <a:ext cx="1035861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4221078" y="2564904"/>
            <a:ext cx="3960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Cuando un delegado recibe una queja o comprobado una irregularidad, debe aplicarse de inmediato a estudiarla para saber si es seria, esta fundamentada y ubicada dentro de los casos ya vistos. </a:t>
            </a:r>
          </a:p>
          <a:p>
            <a:endParaRPr lang="es-AR" dirty="0"/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536334"/>
            <a:ext cx="2865120" cy="1911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1538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692696"/>
            <a:ext cx="7344816" cy="1440160"/>
          </a:xfrm>
        </p:spPr>
        <p:txBody>
          <a:bodyPr/>
          <a:lstStyle/>
          <a:p>
            <a:r>
              <a:rPr lang="es-AR" dirty="0"/>
              <a:t>TRATAMIENTO DE QUEJAS Y </a:t>
            </a:r>
            <a:r>
              <a:rPr lang="es-AR" dirty="0" smtClean="0"/>
              <a:t>RECLAMOS</a:t>
            </a: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27584" y="2420888"/>
            <a:ext cx="7416824" cy="864096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120000"/>
              </a:lnSpc>
            </a:pPr>
            <a:r>
              <a:rPr lang="es-AR" dirty="0"/>
              <a:t>Una vez el delegado/a </a:t>
            </a:r>
            <a:r>
              <a:rPr lang="es-AR" dirty="0" err="1"/>
              <a:t>a</a:t>
            </a:r>
            <a:r>
              <a:rPr lang="es-AR" dirty="0"/>
              <a:t> comprendido que la queja recibida es justa, debe disponer a actuar planteándose preguntas que le sirvan a su fundamentación:</a:t>
            </a:r>
          </a:p>
        </p:txBody>
      </p:sp>
      <p:graphicFrame>
        <p:nvGraphicFramePr>
          <p:cNvPr id="11" name="10 Diagrama"/>
          <p:cNvGraphicFramePr/>
          <p:nvPr>
            <p:extLst>
              <p:ext uri="{D42A27DB-BD31-4B8C-83A1-F6EECF244321}">
                <p14:modId xmlns:p14="http://schemas.microsoft.com/office/powerpoint/2010/main" val="1256777023"/>
              </p:ext>
            </p:extLst>
          </p:nvPr>
        </p:nvGraphicFramePr>
        <p:xfrm>
          <a:off x="5317567" y="5517232"/>
          <a:ext cx="1035861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11 Diagrama"/>
          <p:cNvGraphicFramePr/>
          <p:nvPr>
            <p:extLst>
              <p:ext uri="{D42A27DB-BD31-4B8C-83A1-F6EECF244321}">
                <p14:modId xmlns:p14="http://schemas.microsoft.com/office/powerpoint/2010/main" val="1856947400"/>
              </p:ext>
            </p:extLst>
          </p:nvPr>
        </p:nvGraphicFramePr>
        <p:xfrm>
          <a:off x="1475656" y="2924944"/>
          <a:ext cx="6264696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1475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548680"/>
            <a:ext cx="6336704" cy="1656184"/>
          </a:xfrm>
        </p:spPr>
        <p:txBody>
          <a:bodyPr/>
          <a:lstStyle/>
          <a:p>
            <a:r>
              <a:rPr lang="es-AR" dirty="0"/>
              <a:t>TRATAMIENTO DE QUEJAS Y </a:t>
            </a:r>
            <a:r>
              <a:rPr lang="es-AR" dirty="0" smtClean="0"/>
              <a:t>RECLAMOS</a:t>
            </a: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99592" y="2420888"/>
            <a:ext cx="7272808" cy="3960440"/>
          </a:xfrm>
        </p:spPr>
        <p:txBody>
          <a:bodyPr>
            <a:normAutofit/>
          </a:bodyPr>
          <a:lstStyle/>
          <a:p>
            <a:pPr marL="342900" lvl="0" indent="-342900" algn="l">
              <a:buFont typeface="Wingdings" pitchFamily="2" charset="2"/>
              <a:buChar char="ü"/>
            </a:pPr>
            <a:r>
              <a:rPr lang="es-AR" dirty="0"/>
              <a:t>¿Quién es el empleado/a afectado/a? 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es-AR" dirty="0"/>
              <a:t>¿Qué paso? ¿Qué elemento de contrato habitual se cuestiona: sueldo, horario, asistencia, enfermedad, conducta, estabilidad, licencia? ¿Qué cláusula del convenio o norma legal se violaron?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es-AR" dirty="0"/>
              <a:t>¿Dónde sucedieron los hechos? ¿en el lugar de trabajo? ¿ en el escritorio, en la calle? Existen testigos?</a:t>
            </a:r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es-AR" dirty="0"/>
              <a:t>¿Cuándo sucedió eso? ¿qué día? ¿qué hora? ¿Cómo surgió la cuestión? ¿se necesitan testigos para probar los hechos? ¿Quiénes fueron testigos? ¿ hay antecedentes</a:t>
            </a:r>
            <a:r>
              <a:rPr lang="es-AR" dirty="0" smtClean="0"/>
              <a:t>?</a:t>
            </a:r>
            <a:endParaRPr lang="es-AR" dirty="0"/>
          </a:p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1179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0" y="2564904"/>
            <a:ext cx="3960812" cy="3384376"/>
          </a:xfrm>
        </p:spPr>
        <p:txBody>
          <a:bodyPr>
            <a:normAutofit/>
          </a:bodyPr>
          <a:lstStyle/>
          <a:p>
            <a:pPr algn="l"/>
            <a:r>
              <a:rPr lang="es-AR" dirty="0"/>
              <a:t>No debo pensar en transacciones o en arreglos cuando esté convencido/a que la razón y el derecho están de su parte. Si su gestión no prospera, pedirá apoyo a la organización sindical, asesorándose jurídicamente, para proceder con firmeza y seguridad de que, antes o más tarde su razón será reconocida</a:t>
            </a:r>
            <a:r>
              <a:rPr lang="es-AR" dirty="0" smtClean="0"/>
              <a:t>.</a:t>
            </a:r>
            <a:endParaRPr lang="es-AR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907704" y="548680"/>
            <a:ext cx="6336704" cy="1656184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baseline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AR" smtClean="0"/>
              <a:t>TRATAMIENTO DE QUEJAS Y RECLAMOS</a:t>
            </a:r>
            <a:endParaRPr lang="es-AR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4" r="3734"/>
          <a:stretch/>
        </p:blipFill>
        <p:spPr>
          <a:xfrm>
            <a:off x="611189" y="2780928"/>
            <a:ext cx="3873126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3858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187624" y="2636912"/>
            <a:ext cx="7056784" cy="3456384"/>
          </a:xfrm>
        </p:spPr>
        <p:txBody>
          <a:bodyPr>
            <a:normAutofit/>
          </a:bodyPr>
          <a:lstStyle/>
          <a:p>
            <a:pPr algn="l"/>
            <a:r>
              <a:rPr lang="es-AR" dirty="0"/>
              <a:t>Hay un aspecto que consideramos importante considerar. Si bien la actitud lógica y razonable es que el trabajador formule cualquier queja o pedido ante el delegado, muchos compañeros al no sentirse representados o identificados, tal vez se consideren capaces de representarse por si solos, hablando directamente con el jefe o el entrevistándose con el empleador. </a:t>
            </a:r>
          </a:p>
          <a:p>
            <a:pPr algn="l"/>
            <a:endParaRPr lang="es-AR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907704" y="548680"/>
            <a:ext cx="6336704" cy="1656184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baseline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AR" smtClean="0"/>
              <a:t>TRATAMIENTO DE QUEJAS Y RECLAMOS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0406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187624" y="2492896"/>
            <a:ext cx="7056784" cy="1080120"/>
          </a:xfrm>
        </p:spPr>
        <p:txBody>
          <a:bodyPr>
            <a:normAutofit/>
          </a:bodyPr>
          <a:lstStyle/>
          <a:p>
            <a:pPr algn="l"/>
            <a:r>
              <a:rPr lang="es-AR" dirty="0"/>
              <a:t>Esto es contraproducente para el conjunto y para ello hay que convencer para el que lo pretenda hacer, lo incorrecto de su accionar</a:t>
            </a:r>
            <a:r>
              <a:rPr lang="es-AR" dirty="0" smtClean="0"/>
              <a:t>:</a:t>
            </a:r>
            <a:endParaRPr lang="es-AR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907704" y="548680"/>
            <a:ext cx="6336704" cy="1656184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baseline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AR" smtClean="0"/>
              <a:t>TRATAMIENTO DE QUEJAS Y RECLAMOS</a:t>
            </a:r>
            <a:endParaRPr lang="es-AR" dirty="0"/>
          </a:p>
        </p:txBody>
      </p:sp>
      <p:sp>
        <p:nvSpPr>
          <p:cNvPr id="6" name="2 Marcador de texto"/>
          <p:cNvSpPr txBox="1">
            <a:spLocks/>
          </p:cNvSpPr>
          <p:nvPr/>
        </p:nvSpPr>
        <p:spPr>
          <a:xfrm>
            <a:off x="1192178" y="3717032"/>
            <a:ext cx="7056784" cy="230425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ü"/>
            </a:pPr>
            <a:r>
              <a:rPr lang="es-AR" b="1" dirty="0" smtClean="0">
                <a:solidFill>
                  <a:schemeClr val="bg1"/>
                </a:solidFill>
              </a:rPr>
              <a:t>Porque prescinde de la acción de un compañero/a que ha sido elegido por la mayoría para defenderlos.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es-AR" b="1" dirty="0" smtClean="0">
                <a:solidFill>
                  <a:schemeClr val="bg1"/>
                </a:solidFill>
              </a:rPr>
              <a:t>Esa actitud favorece a quien pretende “hacer acuerdos” personales con los trabajadores y no sentir la presión del delegado que tiene la representación de todos los empleados y el apoyo del sindicato.</a:t>
            </a:r>
          </a:p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8961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187624" y="3356992"/>
            <a:ext cx="7056784" cy="2736304"/>
          </a:xfrm>
        </p:spPr>
        <p:txBody>
          <a:bodyPr>
            <a:normAutofit/>
          </a:bodyPr>
          <a:lstStyle/>
          <a:p>
            <a:endParaRPr lang="es-AR" dirty="0"/>
          </a:p>
          <a:p>
            <a:endParaRPr lang="es-AR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187624" y="836712"/>
            <a:ext cx="6812237" cy="489654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AR" dirty="0">
                <a:effectLst/>
              </a:rPr>
              <a:t>Muchas veces los trabajadores valoran más la actitud de acompañamiento al éxito o no de la petición</a:t>
            </a:r>
            <a:r>
              <a:rPr lang="es-AR" dirty="0" smtClean="0">
                <a:effectLst/>
              </a:rPr>
              <a:t>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1993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666066"/>
            <a:ext cx="442912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21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/>
            </a:gs>
            <a:gs pos="52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1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1763688" y="4869160"/>
            <a:ext cx="6512511" cy="1143000"/>
          </a:xfrm>
        </p:spPr>
        <p:txBody>
          <a:bodyPr/>
          <a:lstStyle/>
          <a:p>
            <a:r>
              <a:rPr lang="en-US" dirty="0" smtClean="0"/>
              <a:t>Gracias!</a:t>
            </a:r>
            <a:endParaRPr lang="es-AR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00808"/>
            <a:ext cx="189547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nsmisión de listas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nsmisión de lis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638</TotalTime>
  <Words>2319</Words>
  <Application>Microsoft Office PowerPoint</Application>
  <PresentationFormat>Presentación en pantalla (4:3)</PresentationFormat>
  <Paragraphs>172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38" baseType="lpstr">
      <vt:lpstr>Transmisión de listas</vt:lpstr>
      <vt:lpstr>DELEGADO/A GREMIAL Alcances y significado</vt:lpstr>
      <vt:lpstr>Presentación de PowerPoint</vt:lpstr>
      <vt:lpstr>TUTELA SINDICAL </vt:lpstr>
      <vt:lpstr>Las  Prácticas Desleales</vt:lpstr>
      <vt:lpstr>Presentación de PowerPoint</vt:lpstr>
      <vt:lpstr>ES CONVENIENTE DIFERENCIAR</vt:lpstr>
      <vt:lpstr>EL/LA DELEGADO/A GREMIAL </vt:lpstr>
      <vt:lpstr>LA IMPORTANCIA DEL DELEGADO/A </vt:lpstr>
      <vt:lpstr>OBLIGACIONES</vt:lpstr>
      <vt:lpstr>CONDUCTA</vt:lpstr>
      <vt:lpstr>CAPACIDAD</vt:lpstr>
      <vt:lpstr>CAPACIDAD</vt:lpstr>
      <vt:lpstr>MILITANCIA</vt:lpstr>
      <vt:lpstr>REPRESENTATIVIDAD</vt:lpstr>
      <vt:lpstr>REPRESENTATIVIDAD</vt:lpstr>
      <vt:lpstr>OBLIGACIONES</vt:lpstr>
      <vt:lpstr>OBLIGACIONES</vt:lpstr>
      <vt:lpstr>OBLIGACIONES</vt:lpstr>
      <vt:lpstr>OBLIGACIONES</vt:lpstr>
      <vt:lpstr>OBLIGACIONES</vt:lpstr>
      <vt:lpstr>Son funciones irrenunciables del delegado:</vt:lpstr>
      <vt:lpstr>Son funciones irrenunciables del delegado:</vt:lpstr>
      <vt:lpstr>EL DELEGADO Y SUS COMPAÑEROS</vt:lpstr>
      <vt:lpstr>DISTINTOS TIPOS DE DELGADOS</vt:lpstr>
      <vt:lpstr>ORGANIZACIÓN</vt:lpstr>
      <vt:lpstr>Presentación de PowerPoint</vt:lpstr>
      <vt:lpstr>EL DELEGADO ANTE EL CONFLICTO</vt:lpstr>
      <vt:lpstr>EL DELEGADO ANTE EL CONFLICTO</vt:lpstr>
      <vt:lpstr>TRATAMIENTO DE QUEJAS Y RECLAMOS</vt:lpstr>
      <vt:lpstr>TRATAMIENTO DE QUEJAS Y RECLAMOS</vt:lpstr>
      <vt:lpstr>TRATAMIENTO DE QUEJAS Y RECLAMOS</vt:lpstr>
      <vt:lpstr>Presentación de PowerPoint</vt:lpstr>
      <vt:lpstr>Presentación de PowerPoint</vt:lpstr>
      <vt:lpstr>Presentación de PowerPoint</vt:lpstr>
      <vt:lpstr>Muchas veces los trabajadores valoran más la actitud de acompañamiento al éxito o no de la petición.</vt:lpstr>
      <vt:lpstr>Presentación de PowerPoint</vt:lpstr>
      <vt:lpstr>Gracias!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User</cp:lastModifiedBy>
  <cp:revision>80</cp:revision>
  <dcterms:created xsi:type="dcterms:W3CDTF">2018-08-31T20:20:26Z</dcterms:created>
  <dcterms:modified xsi:type="dcterms:W3CDTF">2020-05-18T18:29:27Z</dcterms:modified>
</cp:coreProperties>
</file>